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slideLayouts/slideLayout33.xml" ContentType="application/vnd.openxmlformats-officedocument.presentationml.slideLayout+xml"/>
  <Override PartName="/ppt/theme/theme21.xml" ContentType="application/vnd.openxmlformats-officedocument.theme+xml"/>
  <Override PartName="/ppt/slideLayouts/slideLayout34.xml" ContentType="application/vnd.openxmlformats-officedocument.presentationml.slideLayout+xml"/>
  <Override PartName="/ppt/theme/theme22.xml" ContentType="application/vnd.openxmlformats-officedocument.theme+xml"/>
  <Override PartName="/ppt/slideLayouts/slideLayout35.xml" ContentType="application/vnd.openxmlformats-officedocument.presentationml.slideLayout+xml"/>
  <Override PartName="/ppt/theme/theme23.xml" ContentType="application/vnd.openxmlformats-officedocument.theme+xml"/>
  <Override PartName="/ppt/slideLayouts/slideLayout36.xml" ContentType="application/vnd.openxmlformats-officedocument.presentationml.slideLayout+xml"/>
  <Override PartName="/ppt/theme/theme24.xml" ContentType="application/vnd.openxmlformats-officedocument.theme+xml"/>
  <Override PartName="/ppt/slideLayouts/slideLayout37.xml" ContentType="application/vnd.openxmlformats-officedocument.presentationml.slideLayout+xml"/>
  <Override PartName="/ppt/theme/theme25.xml" ContentType="application/vnd.openxmlformats-officedocument.theme+xml"/>
  <Override PartName="/ppt/slideLayouts/slideLayout38.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6" r:id="rId4"/>
    <p:sldMasterId id="2147483668" r:id="rId5"/>
    <p:sldMasterId id="2147483670" r:id="rId6"/>
    <p:sldMasterId id="2147483672" r:id="rId7"/>
    <p:sldMasterId id="2147483674" r:id="rId8"/>
    <p:sldMasterId id="2147483676" r:id="rId9"/>
    <p:sldMasterId id="2147483678" r:id="rId10"/>
    <p:sldMasterId id="2147483680" r:id="rId11"/>
    <p:sldMasterId id="2147483682" r:id="rId12"/>
    <p:sldMasterId id="2147483684" r:id="rId13"/>
    <p:sldMasterId id="2147483686" r:id="rId14"/>
    <p:sldMasterId id="2147483688" r:id="rId15"/>
    <p:sldMasterId id="2147483690" r:id="rId16"/>
    <p:sldMasterId id="2147483692" r:id="rId17"/>
    <p:sldMasterId id="2147483694" r:id="rId18"/>
    <p:sldMasterId id="2147483696" r:id="rId19"/>
    <p:sldMasterId id="2147483698" r:id="rId20"/>
    <p:sldMasterId id="2147483700" r:id="rId21"/>
    <p:sldMasterId id="2147483702" r:id="rId22"/>
    <p:sldMasterId id="2147483704" r:id="rId23"/>
    <p:sldMasterId id="2147483706" r:id="rId24"/>
    <p:sldMasterId id="2147483708" r:id="rId25"/>
    <p:sldMasterId id="2147483710" r:id="rId26"/>
  </p:sldMasterIdLst>
  <p:notesMasterIdLst>
    <p:notesMasterId r:id="rId69"/>
  </p:notesMasterIdLst>
  <p:sldIdLst>
    <p:sldId id="302" r:id="rId27"/>
    <p:sldId id="303"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22" autoAdjust="0"/>
    <p:restoredTop sz="94705" autoAdjust="0"/>
  </p:normalViewPr>
  <p:slideViewPr>
    <p:cSldViewPr snapToGrid="0">
      <p:cViewPr varScale="1">
        <p:scale>
          <a:sx n="89" d="100"/>
          <a:sy n="89" d="100"/>
        </p:scale>
        <p:origin x="-1152"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3120"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slide" Target="slides/slide42.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4093823441552251"/>
          <c:y val="1.405563559971542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365 titles added to PDA</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3.1666909547891753E-2"/>
                  <c:y val="-4.4509512732432165E-2"/>
                </c:manualLayout>
              </c:layout>
              <c:spPr>
                <a:noFill/>
                <a:ln>
                  <a:noFill/>
                </a:ln>
                <a:effectLst/>
              </c:spPr>
              <c:txPr>
                <a:bodyPr rot="0" spcFirstLastPara="1" vertOverflow="ellipsis" vert="horz" wrap="square" lIns="38100" tIns="19050" rIns="38100" bIns="19050" anchor="ctr" anchorCtr="1">
                  <a:spAutoFit/>
                </a:bodyPr>
                <a:lstStyle/>
                <a:p>
                  <a:pPr>
                    <a:defRPr sz="17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ext>
              </c:extLst>
            </c:dLbl>
            <c:dLbl>
              <c:idx val="1"/>
              <c:layout>
                <c:manualLayout>
                  <c:x val="-2.697551554079675E-2"/>
                  <c:y val="3.7481694932574368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r>
                      <a:rPr lang="en-GB" sz="1700" b="1" i="0" u="none" strike="noStrike" baseline="0" dirty="0" smtClean="0">
                        <a:effectLst/>
                      </a:rPr>
                      <a:t>Titles not triggered for purchase 257</a:t>
                    </a:r>
                    <a:endParaRPr lang="en-US" sz="1700" baseline="0" dirty="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8956750334169473"/>
                      <c:h val="0.18011134940926674"/>
                    </c:manualLayout>
                  </c15:layout>
                  <c15:dlblFieldTable/>
                  <c15:showDataLabelsRange val="0"/>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1"/>
              <c:showCatName val="1"/>
              <c:showSerName val="0"/>
              <c:showPercent val="1"/>
              <c:showBubbleSize val="0"/>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1"/>
              <c:showBubbleSize val="0"/>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Titles triggered for purchase
</c:v>
                </c:pt>
                <c:pt idx="1">
                  <c:v>Titles not triggered for purchase
</c:v>
                </c:pt>
              </c:strCache>
            </c:strRef>
          </c:cat>
          <c:val>
            <c:numRef>
              <c:f>Sheet1!$B$2:$B$5</c:f>
              <c:numCache>
                <c:formatCode>General</c:formatCode>
                <c:ptCount val="4"/>
                <c:pt idx="0">
                  <c:v>108</c:v>
                </c:pt>
                <c:pt idx="1">
                  <c:v>257</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C38E50-6D05-4FFE-AB2D-88C5B87814B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34BBBFE3-10C5-4C19-AF61-DA8C6C111349}">
      <dgm:prSet/>
      <dgm:spPr/>
      <dgm:t>
        <a:bodyPr/>
        <a:lstStyle/>
        <a:p>
          <a:pPr rtl="0"/>
          <a:r>
            <a:rPr lang="en-GB" dirty="0" smtClean="0"/>
            <a:t>Purchasing options</a:t>
          </a:r>
          <a:endParaRPr lang="en-GB" dirty="0"/>
        </a:p>
      </dgm:t>
    </dgm:pt>
    <dgm:pt modelId="{012775FC-CF9E-4A47-9095-7CA60F3ED080}" type="parTrans" cxnId="{7C3EA66E-9ED0-4175-A602-A5B9A401237B}">
      <dgm:prSet/>
      <dgm:spPr/>
      <dgm:t>
        <a:bodyPr/>
        <a:lstStyle/>
        <a:p>
          <a:endParaRPr lang="en-GB"/>
        </a:p>
      </dgm:t>
    </dgm:pt>
    <dgm:pt modelId="{AE6E2EA4-BC09-4BF7-8F13-4F3CD3ADD200}" type="sibTrans" cxnId="{7C3EA66E-9ED0-4175-A602-A5B9A401237B}">
      <dgm:prSet/>
      <dgm:spPr/>
      <dgm:t>
        <a:bodyPr/>
        <a:lstStyle/>
        <a:p>
          <a:endParaRPr lang="en-GB"/>
        </a:p>
      </dgm:t>
    </dgm:pt>
    <dgm:pt modelId="{0C7AF47F-FC67-463E-83CF-EC4692C590AE}">
      <dgm:prSet/>
      <dgm:spPr/>
      <dgm:t>
        <a:bodyPr/>
        <a:lstStyle/>
        <a:p>
          <a:pPr rtl="0"/>
          <a:r>
            <a:rPr lang="en-GB" dirty="0" smtClean="0"/>
            <a:t>Suppliers</a:t>
          </a:r>
          <a:endParaRPr lang="en-GB" dirty="0"/>
        </a:p>
      </dgm:t>
    </dgm:pt>
    <dgm:pt modelId="{55CD55E7-7C68-4F3B-8C24-92EEB921EC66}" type="parTrans" cxnId="{E33C936D-1D39-434C-B80B-2DFED594B094}">
      <dgm:prSet/>
      <dgm:spPr/>
      <dgm:t>
        <a:bodyPr/>
        <a:lstStyle/>
        <a:p>
          <a:endParaRPr lang="en-GB"/>
        </a:p>
      </dgm:t>
    </dgm:pt>
    <dgm:pt modelId="{F94E2A1A-9621-4249-9E04-6F9280B73A5A}" type="sibTrans" cxnId="{E33C936D-1D39-434C-B80B-2DFED594B094}">
      <dgm:prSet/>
      <dgm:spPr/>
      <dgm:t>
        <a:bodyPr/>
        <a:lstStyle/>
        <a:p>
          <a:endParaRPr lang="en-GB"/>
        </a:p>
      </dgm:t>
    </dgm:pt>
    <dgm:pt modelId="{C572701E-05CC-49A3-9ADE-352D9734F47F}">
      <dgm:prSet/>
      <dgm:spPr/>
      <dgm:t>
        <a:bodyPr/>
        <a:lstStyle/>
        <a:p>
          <a:pPr rtl="0"/>
          <a:r>
            <a:rPr lang="en-GB" dirty="0" smtClean="0"/>
            <a:t>DRM</a:t>
          </a:r>
          <a:endParaRPr lang="en-GB" dirty="0"/>
        </a:p>
      </dgm:t>
    </dgm:pt>
    <dgm:pt modelId="{46D58E08-FD70-4AEA-B9A2-EE6DD4BB2692}" type="parTrans" cxnId="{44604A07-E4F6-465E-AB5D-474700114780}">
      <dgm:prSet/>
      <dgm:spPr/>
      <dgm:t>
        <a:bodyPr/>
        <a:lstStyle/>
        <a:p>
          <a:endParaRPr lang="en-GB"/>
        </a:p>
      </dgm:t>
    </dgm:pt>
    <dgm:pt modelId="{B4657A97-9F79-496F-B8F5-BC167B3DB67D}" type="sibTrans" cxnId="{44604A07-E4F6-465E-AB5D-474700114780}">
      <dgm:prSet/>
      <dgm:spPr/>
      <dgm:t>
        <a:bodyPr/>
        <a:lstStyle/>
        <a:p>
          <a:endParaRPr lang="en-GB"/>
        </a:p>
      </dgm:t>
    </dgm:pt>
    <dgm:pt modelId="{0C3C5B10-A7E4-45EE-AB46-D4D8D1636B13}">
      <dgm:prSet/>
      <dgm:spPr/>
      <dgm:t>
        <a:bodyPr/>
        <a:lstStyle/>
        <a:p>
          <a:pPr rtl="0"/>
          <a:r>
            <a:rPr lang="en-GB" dirty="0" smtClean="0"/>
            <a:t>Print vs electronic</a:t>
          </a:r>
          <a:endParaRPr lang="en-GB" dirty="0"/>
        </a:p>
      </dgm:t>
    </dgm:pt>
    <dgm:pt modelId="{3705F892-08CC-4149-8D68-7173378438ED}" type="parTrans" cxnId="{FBE6A942-AEF0-40A0-9AE2-2786822047F0}">
      <dgm:prSet/>
      <dgm:spPr/>
      <dgm:t>
        <a:bodyPr/>
        <a:lstStyle/>
        <a:p>
          <a:endParaRPr lang="en-GB"/>
        </a:p>
      </dgm:t>
    </dgm:pt>
    <dgm:pt modelId="{4C814656-B170-42E2-80EF-16A4ABF72E57}" type="sibTrans" cxnId="{FBE6A942-AEF0-40A0-9AE2-2786822047F0}">
      <dgm:prSet/>
      <dgm:spPr/>
      <dgm:t>
        <a:bodyPr/>
        <a:lstStyle/>
        <a:p>
          <a:endParaRPr lang="en-GB"/>
        </a:p>
      </dgm:t>
    </dgm:pt>
    <dgm:pt modelId="{6D3F0E79-75AD-4F7B-B36F-E970D1AF4783}">
      <dgm:prSet/>
      <dgm:spPr/>
      <dgm:t>
        <a:bodyPr/>
        <a:lstStyle/>
        <a:p>
          <a:pPr rtl="0"/>
          <a:r>
            <a:rPr lang="en-GB" dirty="0" smtClean="0"/>
            <a:t>Purchasing models</a:t>
          </a:r>
          <a:endParaRPr lang="en-GB" dirty="0"/>
        </a:p>
      </dgm:t>
    </dgm:pt>
    <dgm:pt modelId="{BD8110D8-D985-4C11-9D9B-C78CF0DD374B}" type="parTrans" cxnId="{282055DE-DBA1-4E94-A443-8669830742C3}">
      <dgm:prSet/>
      <dgm:spPr/>
      <dgm:t>
        <a:bodyPr/>
        <a:lstStyle/>
        <a:p>
          <a:endParaRPr lang="en-GB"/>
        </a:p>
      </dgm:t>
    </dgm:pt>
    <dgm:pt modelId="{448B9D0B-ED15-452B-AEA4-AE7E583DD7F9}" type="sibTrans" cxnId="{282055DE-DBA1-4E94-A443-8669830742C3}">
      <dgm:prSet/>
      <dgm:spPr/>
      <dgm:t>
        <a:bodyPr/>
        <a:lstStyle/>
        <a:p>
          <a:endParaRPr lang="en-GB"/>
        </a:p>
      </dgm:t>
    </dgm:pt>
    <dgm:pt modelId="{98A66A38-A753-43CA-BF3F-FACEE19BC713}">
      <dgm:prSet/>
      <dgm:spPr/>
      <dgm:t>
        <a:bodyPr/>
        <a:lstStyle/>
        <a:p>
          <a:pPr rtl="0"/>
          <a:r>
            <a:rPr lang="en-GB" dirty="0" smtClean="0"/>
            <a:t>Managing your collection</a:t>
          </a:r>
          <a:endParaRPr lang="en-GB" dirty="0"/>
        </a:p>
      </dgm:t>
    </dgm:pt>
    <dgm:pt modelId="{B7ACB75E-8F88-4A7E-8865-C03AB2D9ACF9}" type="parTrans" cxnId="{F1803375-14A4-4FD1-999E-FCFA21F609E0}">
      <dgm:prSet/>
      <dgm:spPr/>
      <dgm:t>
        <a:bodyPr/>
        <a:lstStyle/>
        <a:p>
          <a:endParaRPr lang="en-GB"/>
        </a:p>
      </dgm:t>
    </dgm:pt>
    <dgm:pt modelId="{1B8279BC-C607-400C-A805-8B21A78ED0E2}" type="sibTrans" cxnId="{F1803375-14A4-4FD1-999E-FCFA21F609E0}">
      <dgm:prSet/>
      <dgm:spPr/>
      <dgm:t>
        <a:bodyPr/>
        <a:lstStyle/>
        <a:p>
          <a:endParaRPr lang="en-GB"/>
        </a:p>
      </dgm:t>
    </dgm:pt>
    <dgm:pt modelId="{EFB13C42-61C9-4FDA-8AA7-958BF75B2C3E}">
      <dgm:prSet/>
      <dgm:spPr/>
      <dgm:t>
        <a:bodyPr/>
        <a:lstStyle/>
        <a:p>
          <a:pPr rtl="0"/>
          <a:r>
            <a:rPr lang="en-GB" dirty="0" smtClean="0"/>
            <a:t>Display </a:t>
          </a:r>
          <a:endParaRPr lang="en-GB" dirty="0"/>
        </a:p>
      </dgm:t>
    </dgm:pt>
    <dgm:pt modelId="{71412AA8-143B-4659-B213-3F586E49E4B0}" type="parTrans" cxnId="{E0FC8A5A-52FC-4B53-9E04-4748818A8B06}">
      <dgm:prSet/>
      <dgm:spPr/>
      <dgm:t>
        <a:bodyPr/>
        <a:lstStyle/>
        <a:p>
          <a:endParaRPr lang="en-GB"/>
        </a:p>
      </dgm:t>
    </dgm:pt>
    <dgm:pt modelId="{643DB624-5032-4700-BA84-6D9E391C6BFF}" type="sibTrans" cxnId="{E0FC8A5A-52FC-4B53-9E04-4748818A8B06}">
      <dgm:prSet/>
      <dgm:spPr/>
      <dgm:t>
        <a:bodyPr/>
        <a:lstStyle/>
        <a:p>
          <a:endParaRPr lang="en-GB"/>
        </a:p>
      </dgm:t>
    </dgm:pt>
    <dgm:pt modelId="{F80F9EE8-1284-48D8-9099-776B4ABC4152}">
      <dgm:prSet/>
      <dgm:spPr/>
      <dgm:t>
        <a:bodyPr/>
        <a:lstStyle/>
        <a:p>
          <a:pPr rtl="0"/>
          <a:r>
            <a:rPr lang="en-GB" dirty="0" smtClean="0"/>
            <a:t>Marc records</a:t>
          </a:r>
          <a:endParaRPr lang="en-GB" dirty="0"/>
        </a:p>
      </dgm:t>
    </dgm:pt>
    <dgm:pt modelId="{2CB61127-2832-4A3A-919E-C27D14D3E789}" type="parTrans" cxnId="{4832FA98-31D9-4783-9724-6DE196FE80D6}">
      <dgm:prSet/>
      <dgm:spPr/>
      <dgm:t>
        <a:bodyPr/>
        <a:lstStyle/>
        <a:p>
          <a:endParaRPr lang="en-GB"/>
        </a:p>
      </dgm:t>
    </dgm:pt>
    <dgm:pt modelId="{C5F0379A-A2A8-48DE-86F1-CE8CB284743C}" type="sibTrans" cxnId="{4832FA98-31D9-4783-9724-6DE196FE80D6}">
      <dgm:prSet/>
      <dgm:spPr/>
      <dgm:t>
        <a:bodyPr/>
        <a:lstStyle/>
        <a:p>
          <a:endParaRPr lang="en-GB"/>
        </a:p>
      </dgm:t>
    </dgm:pt>
    <dgm:pt modelId="{559CBB45-4815-41DD-B0FA-8E28A8F2D561}">
      <dgm:prSet/>
      <dgm:spPr/>
      <dgm:t>
        <a:bodyPr/>
        <a:lstStyle/>
        <a:p>
          <a:pPr rtl="0"/>
          <a:r>
            <a:rPr lang="en-GB" dirty="0" smtClean="0"/>
            <a:t>Usage stats</a:t>
          </a:r>
          <a:endParaRPr lang="en-GB" dirty="0"/>
        </a:p>
      </dgm:t>
    </dgm:pt>
    <dgm:pt modelId="{6BE324A4-F074-4E2E-B198-D099FAC384C0}" type="parTrans" cxnId="{C8E846D9-5838-4CAC-BB9E-2C892FACDDBA}">
      <dgm:prSet/>
      <dgm:spPr/>
      <dgm:t>
        <a:bodyPr/>
        <a:lstStyle/>
        <a:p>
          <a:endParaRPr lang="en-GB"/>
        </a:p>
      </dgm:t>
    </dgm:pt>
    <dgm:pt modelId="{AE2DA53A-D76A-45B4-A285-124F783622B0}" type="sibTrans" cxnId="{C8E846D9-5838-4CAC-BB9E-2C892FACDDBA}">
      <dgm:prSet/>
      <dgm:spPr/>
      <dgm:t>
        <a:bodyPr/>
        <a:lstStyle/>
        <a:p>
          <a:endParaRPr lang="en-GB"/>
        </a:p>
      </dgm:t>
    </dgm:pt>
    <dgm:pt modelId="{407B4FB3-BBF5-4D19-B6D6-8BA2A0EAF422}" type="pres">
      <dgm:prSet presAssocID="{83C38E50-6D05-4FFE-AB2D-88C5B87814B3}" presName="Name0" presStyleCnt="0">
        <dgm:presLayoutVars>
          <dgm:dir/>
          <dgm:animLvl val="lvl"/>
          <dgm:resizeHandles val="exact"/>
        </dgm:presLayoutVars>
      </dgm:prSet>
      <dgm:spPr/>
      <dgm:t>
        <a:bodyPr/>
        <a:lstStyle/>
        <a:p>
          <a:endParaRPr lang="en-GB"/>
        </a:p>
      </dgm:t>
    </dgm:pt>
    <dgm:pt modelId="{7C77824D-DB98-4EE7-A522-76FF82C7A7B0}" type="pres">
      <dgm:prSet presAssocID="{34BBBFE3-10C5-4C19-AF61-DA8C6C111349}" presName="linNode" presStyleCnt="0"/>
      <dgm:spPr/>
    </dgm:pt>
    <dgm:pt modelId="{18A92FAD-7F19-4EC9-B193-04A5318A0E99}" type="pres">
      <dgm:prSet presAssocID="{34BBBFE3-10C5-4C19-AF61-DA8C6C111349}" presName="parentText" presStyleLbl="node1" presStyleIdx="0" presStyleCnt="2">
        <dgm:presLayoutVars>
          <dgm:chMax val="1"/>
          <dgm:bulletEnabled val="1"/>
        </dgm:presLayoutVars>
      </dgm:prSet>
      <dgm:spPr/>
      <dgm:t>
        <a:bodyPr/>
        <a:lstStyle/>
        <a:p>
          <a:endParaRPr lang="en-GB"/>
        </a:p>
      </dgm:t>
    </dgm:pt>
    <dgm:pt modelId="{0902340F-9593-46A7-B10A-F42F85DA7854}" type="pres">
      <dgm:prSet presAssocID="{34BBBFE3-10C5-4C19-AF61-DA8C6C111349}" presName="descendantText" presStyleLbl="alignAccFollowNode1" presStyleIdx="0" presStyleCnt="2">
        <dgm:presLayoutVars>
          <dgm:bulletEnabled val="1"/>
        </dgm:presLayoutVars>
      </dgm:prSet>
      <dgm:spPr/>
      <dgm:t>
        <a:bodyPr/>
        <a:lstStyle/>
        <a:p>
          <a:endParaRPr lang="en-GB"/>
        </a:p>
      </dgm:t>
    </dgm:pt>
    <dgm:pt modelId="{DAD39F35-9450-4473-A3FE-8F1068E0CF23}" type="pres">
      <dgm:prSet presAssocID="{AE6E2EA4-BC09-4BF7-8F13-4F3CD3ADD200}" presName="sp" presStyleCnt="0"/>
      <dgm:spPr/>
    </dgm:pt>
    <dgm:pt modelId="{EBA3F35E-D9B0-4A6B-8F0E-D4D2037F4384}" type="pres">
      <dgm:prSet presAssocID="{98A66A38-A753-43CA-BF3F-FACEE19BC713}" presName="linNode" presStyleCnt="0"/>
      <dgm:spPr/>
    </dgm:pt>
    <dgm:pt modelId="{3B217F7B-35F1-471F-8426-4FCBFEEDAA29}" type="pres">
      <dgm:prSet presAssocID="{98A66A38-A753-43CA-BF3F-FACEE19BC713}" presName="parentText" presStyleLbl="node1" presStyleIdx="1" presStyleCnt="2">
        <dgm:presLayoutVars>
          <dgm:chMax val="1"/>
          <dgm:bulletEnabled val="1"/>
        </dgm:presLayoutVars>
      </dgm:prSet>
      <dgm:spPr/>
      <dgm:t>
        <a:bodyPr/>
        <a:lstStyle/>
        <a:p>
          <a:endParaRPr lang="en-GB"/>
        </a:p>
      </dgm:t>
    </dgm:pt>
    <dgm:pt modelId="{EC14D1CA-BAE1-45F4-8563-D21D34001CDD}" type="pres">
      <dgm:prSet presAssocID="{98A66A38-A753-43CA-BF3F-FACEE19BC713}" presName="descendantText" presStyleLbl="alignAccFollowNode1" presStyleIdx="1" presStyleCnt="2">
        <dgm:presLayoutVars>
          <dgm:bulletEnabled val="1"/>
        </dgm:presLayoutVars>
      </dgm:prSet>
      <dgm:spPr/>
      <dgm:t>
        <a:bodyPr/>
        <a:lstStyle/>
        <a:p>
          <a:endParaRPr lang="en-GB"/>
        </a:p>
      </dgm:t>
    </dgm:pt>
  </dgm:ptLst>
  <dgm:cxnLst>
    <dgm:cxn modelId="{44604A07-E4F6-465E-AB5D-474700114780}" srcId="{34BBBFE3-10C5-4C19-AF61-DA8C6C111349}" destId="{C572701E-05CC-49A3-9ADE-352D9734F47F}" srcOrd="1" destOrd="0" parTransId="{46D58E08-FD70-4AEA-B9A2-EE6DD4BB2692}" sibTransId="{B4657A97-9F79-496F-B8F5-BC167B3DB67D}"/>
    <dgm:cxn modelId="{E33C936D-1D39-434C-B80B-2DFED594B094}" srcId="{34BBBFE3-10C5-4C19-AF61-DA8C6C111349}" destId="{0C7AF47F-FC67-463E-83CF-EC4692C590AE}" srcOrd="0" destOrd="0" parTransId="{55CD55E7-7C68-4F3B-8C24-92EEB921EC66}" sibTransId="{F94E2A1A-9621-4249-9E04-6F9280B73A5A}"/>
    <dgm:cxn modelId="{0A994C0E-53CB-49BB-B3D5-9AD3405F2C40}" type="presOf" srcId="{559CBB45-4815-41DD-B0FA-8E28A8F2D561}" destId="{EC14D1CA-BAE1-45F4-8563-D21D34001CDD}" srcOrd="0" destOrd="2" presId="urn:microsoft.com/office/officeart/2005/8/layout/vList5"/>
    <dgm:cxn modelId="{4832FA98-31D9-4783-9724-6DE196FE80D6}" srcId="{98A66A38-A753-43CA-BF3F-FACEE19BC713}" destId="{F80F9EE8-1284-48D8-9099-776B4ABC4152}" srcOrd="1" destOrd="0" parTransId="{2CB61127-2832-4A3A-919E-C27D14D3E789}" sibTransId="{C5F0379A-A2A8-48DE-86F1-CE8CB284743C}"/>
    <dgm:cxn modelId="{C8E846D9-5838-4CAC-BB9E-2C892FACDDBA}" srcId="{98A66A38-A753-43CA-BF3F-FACEE19BC713}" destId="{559CBB45-4815-41DD-B0FA-8E28A8F2D561}" srcOrd="2" destOrd="0" parTransId="{6BE324A4-F074-4E2E-B198-D099FAC384C0}" sibTransId="{AE2DA53A-D76A-45B4-A285-124F783622B0}"/>
    <dgm:cxn modelId="{FBE6A942-AEF0-40A0-9AE2-2786822047F0}" srcId="{34BBBFE3-10C5-4C19-AF61-DA8C6C111349}" destId="{0C3C5B10-A7E4-45EE-AB46-D4D8D1636B13}" srcOrd="2" destOrd="0" parTransId="{3705F892-08CC-4149-8D68-7173378438ED}" sibTransId="{4C814656-B170-42E2-80EF-16A4ABF72E57}"/>
    <dgm:cxn modelId="{F1803375-14A4-4FD1-999E-FCFA21F609E0}" srcId="{83C38E50-6D05-4FFE-AB2D-88C5B87814B3}" destId="{98A66A38-A753-43CA-BF3F-FACEE19BC713}" srcOrd="1" destOrd="0" parTransId="{B7ACB75E-8F88-4A7E-8865-C03AB2D9ACF9}" sibTransId="{1B8279BC-C607-400C-A805-8B21A78ED0E2}"/>
    <dgm:cxn modelId="{E0FC8A5A-52FC-4B53-9E04-4748818A8B06}" srcId="{98A66A38-A753-43CA-BF3F-FACEE19BC713}" destId="{EFB13C42-61C9-4FDA-8AA7-958BF75B2C3E}" srcOrd="0" destOrd="0" parTransId="{71412AA8-143B-4659-B213-3F586E49E4B0}" sibTransId="{643DB624-5032-4700-BA84-6D9E391C6BFF}"/>
    <dgm:cxn modelId="{7C3EA66E-9ED0-4175-A602-A5B9A401237B}" srcId="{83C38E50-6D05-4FFE-AB2D-88C5B87814B3}" destId="{34BBBFE3-10C5-4C19-AF61-DA8C6C111349}" srcOrd="0" destOrd="0" parTransId="{012775FC-CF9E-4A47-9095-7CA60F3ED080}" sibTransId="{AE6E2EA4-BC09-4BF7-8F13-4F3CD3ADD200}"/>
    <dgm:cxn modelId="{C9D8208F-3FCF-461C-8746-F15A2C149A74}" type="presOf" srcId="{83C38E50-6D05-4FFE-AB2D-88C5B87814B3}" destId="{407B4FB3-BBF5-4D19-B6D6-8BA2A0EAF422}" srcOrd="0" destOrd="0" presId="urn:microsoft.com/office/officeart/2005/8/layout/vList5"/>
    <dgm:cxn modelId="{B6A09DA8-AC89-41FA-BA27-943E558604A3}" type="presOf" srcId="{EFB13C42-61C9-4FDA-8AA7-958BF75B2C3E}" destId="{EC14D1CA-BAE1-45F4-8563-D21D34001CDD}" srcOrd="0" destOrd="0" presId="urn:microsoft.com/office/officeart/2005/8/layout/vList5"/>
    <dgm:cxn modelId="{E76B184D-BEFA-494B-A0E5-1374C69333BC}" type="presOf" srcId="{0C7AF47F-FC67-463E-83CF-EC4692C590AE}" destId="{0902340F-9593-46A7-B10A-F42F85DA7854}" srcOrd="0" destOrd="0" presId="urn:microsoft.com/office/officeart/2005/8/layout/vList5"/>
    <dgm:cxn modelId="{3AAA6335-A94F-4546-B6EB-0DAEB28D4422}" type="presOf" srcId="{34BBBFE3-10C5-4C19-AF61-DA8C6C111349}" destId="{18A92FAD-7F19-4EC9-B193-04A5318A0E99}" srcOrd="0" destOrd="0" presId="urn:microsoft.com/office/officeart/2005/8/layout/vList5"/>
    <dgm:cxn modelId="{282055DE-DBA1-4E94-A443-8669830742C3}" srcId="{34BBBFE3-10C5-4C19-AF61-DA8C6C111349}" destId="{6D3F0E79-75AD-4F7B-B36F-E970D1AF4783}" srcOrd="3" destOrd="0" parTransId="{BD8110D8-D985-4C11-9D9B-C78CF0DD374B}" sibTransId="{448B9D0B-ED15-452B-AEA4-AE7E583DD7F9}"/>
    <dgm:cxn modelId="{3D62249D-1A84-4FA8-9E2B-476F2E190068}" type="presOf" srcId="{C572701E-05CC-49A3-9ADE-352D9734F47F}" destId="{0902340F-9593-46A7-B10A-F42F85DA7854}" srcOrd="0" destOrd="1" presId="urn:microsoft.com/office/officeart/2005/8/layout/vList5"/>
    <dgm:cxn modelId="{DEE13319-2B1E-4E33-908E-0825C610BEA8}" type="presOf" srcId="{0C3C5B10-A7E4-45EE-AB46-D4D8D1636B13}" destId="{0902340F-9593-46A7-B10A-F42F85DA7854}" srcOrd="0" destOrd="2" presId="urn:microsoft.com/office/officeart/2005/8/layout/vList5"/>
    <dgm:cxn modelId="{E09122CA-F9FB-40BB-B961-C40F014AB7EC}" type="presOf" srcId="{F80F9EE8-1284-48D8-9099-776B4ABC4152}" destId="{EC14D1CA-BAE1-45F4-8563-D21D34001CDD}" srcOrd="0" destOrd="1" presId="urn:microsoft.com/office/officeart/2005/8/layout/vList5"/>
    <dgm:cxn modelId="{A0787D0F-5F74-422F-A6B2-FEB979B6E3EA}" type="presOf" srcId="{6D3F0E79-75AD-4F7B-B36F-E970D1AF4783}" destId="{0902340F-9593-46A7-B10A-F42F85DA7854}" srcOrd="0" destOrd="3" presId="urn:microsoft.com/office/officeart/2005/8/layout/vList5"/>
    <dgm:cxn modelId="{5C84C4A8-FE87-4E2E-89A2-44C217E884F3}" type="presOf" srcId="{98A66A38-A753-43CA-BF3F-FACEE19BC713}" destId="{3B217F7B-35F1-471F-8426-4FCBFEEDAA29}" srcOrd="0" destOrd="0" presId="urn:microsoft.com/office/officeart/2005/8/layout/vList5"/>
    <dgm:cxn modelId="{62FB7882-D957-451F-A694-5E341109D04B}" type="presParOf" srcId="{407B4FB3-BBF5-4D19-B6D6-8BA2A0EAF422}" destId="{7C77824D-DB98-4EE7-A522-76FF82C7A7B0}" srcOrd="0" destOrd="0" presId="urn:microsoft.com/office/officeart/2005/8/layout/vList5"/>
    <dgm:cxn modelId="{8979C997-E3F2-4F41-906F-02C8135D168F}" type="presParOf" srcId="{7C77824D-DB98-4EE7-A522-76FF82C7A7B0}" destId="{18A92FAD-7F19-4EC9-B193-04A5318A0E99}" srcOrd="0" destOrd="0" presId="urn:microsoft.com/office/officeart/2005/8/layout/vList5"/>
    <dgm:cxn modelId="{CD5926A1-A729-4223-9B5B-E0D0B8F842AB}" type="presParOf" srcId="{7C77824D-DB98-4EE7-A522-76FF82C7A7B0}" destId="{0902340F-9593-46A7-B10A-F42F85DA7854}" srcOrd="1" destOrd="0" presId="urn:microsoft.com/office/officeart/2005/8/layout/vList5"/>
    <dgm:cxn modelId="{78BC13BC-88AD-4D98-9C47-C2DC3EAC5C7D}" type="presParOf" srcId="{407B4FB3-BBF5-4D19-B6D6-8BA2A0EAF422}" destId="{DAD39F35-9450-4473-A3FE-8F1068E0CF23}" srcOrd="1" destOrd="0" presId="urn:microsoft.com/office/officeart/2005/8/layout/vList5"/>
    <dgm:cxn modelId="{6403E41E-459A-46CB-8A67-C061EB13D22F}" type="presParOf" srcId="{407B4FB3-BBF5-4D19-B6D6-8BA2A0EAF422}" destId="{EBA3F35E-D9B0-4A6B-8F0E-D4D2037F4384}" srcOrd="2" destOrd="0" presId="urn:microsoft.com/office/officeart/2005/8/layout/vList5"/>
    <dgm:cxn modelId="{1F6BF515-3D28-485F-893A-9DEED1B72F74}" type="presParOf" srcId="{EBA3F35E-D9B0-4A6B-8F0E-D4D2037F4384}" destId="{3B217F7B-35F1-471F-8426-4FCBFEEDAA29}" srcOrd="0" destOrd="0" presId="urn:microsoft.com/office/officeart/2005/8/layout/vList5"/>
    <dgm:cxn modelId="{F5187F13-8A60-4307-AAF9-3C3EC934F162}" type="presParOf" srcId="{EBA3F35E-D9B0-4A6B-8F0E-D4D2037F4384}" destId="{EC14D1CA-BAE1-45F4-8563-D21D34001CD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2340F-9593-46A7-B10A-F42F85DA7854}">
      <dsp:nvSpPr>
        <dsp:cNvPr id="0" name=""/>
        <dsp:cNvSpPr/>
      </dsp:nvSpPr>
      <dsp:spPr>
        <a:xfrm rot="5400000">
          <a:off x="4681910" y="-1681418"/>
          <a:ext cx="1338937" cy="503659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GB" sz="1900" kern="1200" dirty="0" smtClean="0"/>
            <a:t>Suppliers</a:t>
          </a:r>
          <a:endParaRPr lang="en-GB" sz="1900" kern="1200" dirty="0"/>
        </a:p>
        <a:p>
          <a:pPr marL="171450" lvl="1" indent="-171450" algn="l" defTabSz="844550" rtl="0">
            <a:lnSpc>
              <a:spcPct val="90000"/>
            </a:lnSpc>
            <a:spcBef>
              <a:spcPct val="0"/>
            </a:spcBef>
            <a:spcAft>
              <a:spcPct val="15000"/>
            </a:spcAft>
            <a:buChar char="••"/>
          </a:pPr>
          <a:r>
            <a:rPr lang="en-GB" sz="1900" kern="1200" dirty="0" smtClean="0"/>
            <a:t>DRM</a:t>
          </a:r>
          <a:endParaRPr lang="en-GB" sz="1900" kern="1200" dirty="0"/>
        </a:p>
        <a:p>
          <a:pPr marL="171450" lvl="1" indent="-171450" algn="l" defTabSz="844550" rtl="0">
            <a:lnSpc>
              <a:spcPct val="90000"/>
            </a:lnSpc>
            <a:spcBef>
              <a:spcPct val="0"/>
            </a:spcBef>
            <a:spcAft>
              <a:spcPct val="15000"/>
            </a:spcAft>
            <a:buChar char="••"/>
          </a:pPr>
          <a:r>
            <a:rPr lang="en-GB" sz="1900" kern="1200" dirty="0" smtClean="0"/>
            <a:t>Print vs electronic</a:t>
          </a:r>
          <a:endParaRPr lang="en-GB" sz="1900" kern="1200" dirty="0"/>
        </a:p>
        <a:p>
          <a:pPr marL="171450" lvl="1" indent="-171450" algn="l" defTabSz="844550" rtl="0">
            <a:lnSpc>
              <a:spcPct val="90000"/>
            </a:lnSpc>
            <a:spcBef>
              <a:spcPct val="0"/>
            </a:spcBef>
            <a:spcAft>
              <a:spcPct val="15000"/>
            </a:spcAft>
            <a:buChar char="••"/>
          </a:pPr>
          <a:r>
            <a:rPr lang="en-GB" sz="1900" kern="1200" dirty="0" smtClean="0"/>
            <a:t>Purchasing models</a:t>
          </a:r>
          <a:endParaRPr lang="en-GB" sz="1900" kern="1200" dirty="0"/>
        </a:p>
      </dsp:txBody>
      <dsp:txXfrm rot="-5400000">
        <a:off x="2833083" y="232771"/>
        <a:ext cx="4971230" cy="1208213"/>
      </dsp:txXfrm>
    </dsp:sp>
    <dsp:sp modelId="{18A92FAD-7F19-4EC9-B193-04A5318A0E99}">
      <dsp:nvSpPr>
        <dsp:cNvPr id="0" name=""/>
        <dsp:cNvSpPr/>
      </dsp:nvSpPr>
      <dsp:spPr>
        <a:xfrm>
          <a:off x="0" y="41"/>
          <a:ext cx="2833083" cy="16736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GB" sz="3400" kern="1200" dirty="0" smtClean="0"/>
            <a:t>Purchasing options</a:t>
          </a:r>
          <a:endParaRPr lang="en-GB" sz="3400" kern="1200" dirty="0"/>
        </a:p>
      </dsp:txBody>
      <dsp:txXfrm>
        <a:off x="81702" y="81743"/>
        <a:ext cx="2669679" cy="1510268"/>
      </dsp:txXfrm>
    </dsp:sp>
    <dsp:sp modelId="{EC14D1CA-BAE1-45F4-8563-D21D34001CDD}">
      <dsp:nvSpPr>
        <dsp:cNvPr id="0" name=""/>
        <dsp:cNvSpPr/>
      </dsp:nvSpPr>
      <dsp:spPr>
        <a:xfrm rot="5400000">
          <a:off x="4681910" y="75937"/>
          <a:ext cx="1338937" cy="503659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GB" sz="1900" kern="1200" dirty="0" smtClean="0"/>
            <a:t>Display </a:t>
          </a:r>
          <a:endParaRPr lang="en-GB" sz="1900" kern="1200" dirty="0"/>
        </a:p>
        <a:p>
          <a:pPr marL="171450" lvl="1" indent="-171450" algn="l" defTabSz="844550" rtl="0">
            <a:lnSpc>
              <a:spcPct val="90000"/>
            </a:lnSpc>
            <a:spcBef>
              <a:spcPct val="0"/>
            </a:spcBef>
            <a:spcAft>
              <a:spcPct val="15000"/>
            </a:spcAft>
            <a:buChar char="••"/>
          </a:pPr>
          <a:r>
            <a:rPr lang="en-GB" sz="1900" kern="1200" dirty="0" smtClean="0"/>
            <a:t>Marc records</a:t>
          </a:r>
          <a:endParaRPr lang="en-GB" sz="1900" kern="1200" dirty="0"/>
        </a:p>
        <a:p>
          <a:pPr marL="171450" lvl="1" indent="-171450" algn="l" defTabSz="844550" rtl="0">
            <a:lnSpc>
              <a:spcPct val="90000"/>
            </a:lnSpc>
            <a:spcBef>
              <a:spcPct val="0"/>
            </a:spcBef>
            <a:spcAft>
              <a:spcPct val="15000"/>
            </a:spcAft>
            <a:buChar char="••"/>
          </a:pPr>
          <a:r>
            <a:rPr lang="en-GB" sz="1900" kern="1200" dirty="0" smtClean="0"/>
            <a:t>Usage stats</a:t>
          </a:r>
          <a:endParaRPr lang="en-GB" sz="1900" kern="1200" dirty="0"/>
        </a:p>
      </dsp:txBody>
      <dsp:txXfrm rot="-5400000">
        <a:off x="2833083" y="1990126"/>
        <a:ext cx="4971230" cy="1208213"/>
      </dsp:txXfrm>
    </dsp:sp>
    <dsp:sp modelId="{3B217F7B-35F1-471F-8426-4FCBFEEDAA29}">
      <dsp:nvSpPr>
        <dsp:cNvPr id="0" name=""/>
        <dsp:cNvSpPr/>
      </dsp:nvSpPr>
      <dsp:spPr>
        <a:xfrm>
          <a:off x="0" y="1757397"/>
          <a:ext cx="2833083" cy="16736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rtl="0">
            <a:lnSpc>
              <a:spcPct val="90000"/>
            </a:lnSpc>
            <a:spcBef>
              <a:spcPct val="0"/>
            </a:spcBef>
            <a:spcAft>
              <a:spcPct val="35000"/>
            </a:spcAft>
          </a:pPr>
          <a:r>
            <a:rPr lang="en-GB" sz="3400" kern="1200" dirty="0" smtClean="0"/>
            <a:t>Managing your collection</a:t>
          </a:r>
          <a:endParaRPr lang="en-GB" sz="3400" kern="1200" dirty="0"/>
        </a:p>
      </dsp:txBody>
      <dsp:txXfrm>
        <a:off x="81702" y="1839099"/>
        <a:ext cx="2669679" cy="151026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CD59F7-5810-4B5C-B443-BB78460211AB}" type="datetimeFigureOut">
              <a:rPr lang="en-GB" smtClean="0"/>
              <a:t>01/03/2017</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F68D20-FBBA-49DE-90AE-7B5E37BE7814}" type="slidenum">
              <a:rPr lang="en-GB" smtClean="0"/>
              <a:t>‹#›</a:t>
            </a:fld>
            <a:endParaRPr lang="en-GB" dirty="0"/>
          </a:p>
        </p:txBody>
      </p:sp>
    </p:spTree>
    <p:extLst>
      <p:ext uri="{BB962C8B-B14F-4D97-AF65-F5344CB8AC3E}">
        <p14:creationId xmlns:p14="http://schemas.microsoft.com/office/powerpoint/2010/main" val="2978831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cs.google.com/viewer?a=v&amp;pid=sites&amp;srcid=ZGVmYXVsdGRvbWFpbnxlYm9va2F1ZGl0MjAxNnxneDpmY2YyOWIyNWY4YjhkNDU"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jiscmail.ac.uk/cgi-bin/webadmin?A0=LIS-ACCESSIBILIT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file:///C:\Users\bw68\Desktop\VLeBooks%20Accessibility%20Summary%20Oct%202016.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ites.google.com/site/ebookaudit2016/report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sites.google.com/site/ebookaudit2016/accessibility-prime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Good afternoon everyone it is great to see so many people on the line. The topic of eBooks is obviously a popular subject. I am going to just give a preamble to Erica’s and Ben’s presentation to provide a bit of context.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 am a member of the UKSG Education Committee and through our surveys and events we have had requests and comments about the eBook issues together with questions about what support UKSG can provide in this area. I have also been contributor to this conversation as a collection manager hence my presence today.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My experience is very much like this picture with eBooks I sometimes feel that I cannot see the sky. I address one challenge I can see a bit of sunlight then another arises and this can often be contextual. For example at Staffordshire we are branding ourselves as a digitally connected University and have seen an increase in the use of </a:t>
            </a:r>
            <a:r>
              <a:rPr lang="en-US" sz="1200" b="0" i="0" u="none" strike="noStrike" kern="1200" dirty="0" err="1" smtClean="0">
                <a:solidFill>
                  <a:schemeClr val="tx1"/>
                </a:solidFill>
                <a:effectLst/>
                <a:latin typeface="+mn-lt"/>
                <a:ea typeface="+mn-ea"/>
                <a:cs typeface="+mn-cs"/>
              </a:rPr>
              <a:t>ebooks</a:t>
            </a:r>
            <a:r>
              <a:rPr lang="en-US" sz="1200" b="0" i="0" u="none" strike="noStrike" kern="1200" dirty="0" smtClean="0">
                <a:solidFill>
                  <a:schemeClr val="tx1"/>
                </a:solidFill>
                <a:effectLst/>
                <a:latin typeface="+mn-lt"/>
                <a:ea typeface="+mn-ea"/>
                <a:cs typeface="+mn-cs"/>
              </a:rPr>
              <a:t> but from a </a:t>
            </a:r>
            <a:r>
              <a:rPr lang="en-US" sz="1200" b="0" i="0" u="none" strike="noStrike" kern="1200" dirty="0" err="1" smtClean="0">
                <a:solidFill>
                  <a:schemeClr val="tx1"/>
                </a:solidFill>
                <a:effectLst/>
                <a:latin typeface="+mn-lt"/>
                <a:ea typeface="+mn-ea"/>
                <a:cs typeface="+mn-cs"/>
              </a:rPr>
              <a:t>behavioural</a:t>
            </a:r>
            <a:r>
              <a:rPr lang="en-US" sz="1200" b="0" i="0" u="none" strike="noStrike" kern="1200" dirty="0" smtClean="0">
                <a:solidFill>
                  <a:schemeClr val="tx1"/>
                </a:solidFill>
                <a:effectLst/>
                <a:latin typeface="+mn-lt"/>
                <a:ea typeface="+mn-ea"/>
                <a:cs typeface="+mn-cs"/>
              </a:rPr>
              <a:t> perspective dipping into sections rather than downloads, all good. However, we have considerable reduction in budget over the last 3 years and have opted for credit models of eBooks to enable concurrency but what happens when you run out of credits and money. So now we are thinking that using a combined 3 license 1 license back-up is more sustainable, better to be locked out 1 day than 6 months. Hopefully you can see what I mean by one window opening another closing then another opening. </a:t>
            </a:r>
            <a:endParaRPr lang="en-US" b="0" dirty="0" smtClean="0">
              <a:effectLst/>
            </a:endParaRPr>
          </a:p>
          <a:p>
            <a:r>
              <a:rPr lang="en-US" dirty="0" smtClean="0"/>
              <a:t/>
            </a:r>
            <a:br>
              <a:rPr lang="en-US" dirty="0" smtClean="0"/>
            </a:br>
            <a:endParaRPr lang="en-GB" dirty="0"/>
          </a:p>
        </p:txBody>
      </p:sp>
      <p:sp>
        <p:nvSpPr>
          <p:cNvPr id="4" name="Slide Number Placeholder 3"/>
          <p:cNvSpPr>
            <a:spLocks noGrp="1"/>
          </p:cNvSpPr>
          <p:nvPr>
            <p:ph type="sldNum" sz="quarter" idx="10"/>
          </p:nvPr>
        </p:nvSpPr>
        <p:spPr/>
        <p:txBody>
          <a:bodyPr/>
          <a:lstStyle/>
          <a:p>
            <a:fld id="{7B1C3574-2996-40A7-8A7C-D617E4C0C7F5}" type="slidenum">
              <a:rPr lang="en-GB" smtClean="0"/>
              <a:t>1</a:t>
            </a:fld>
            <a:endParaRPr lang="en-GB"/>
          </a:p>
        </p:txBody>
      </p:sp>
    </p:spTree>
    <p:extLst>
      <p:ext uri="{BB962C8B-B14F-4D97-AF65-F5344CB8AC3E}">
        <p14:creationId xmlns:p14="http://schemas.microsoft.com/office/powerpoint/2010/main" val="2867593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10</a:t>
            </a:fld>
            <a:endParaRPr lang="en-GB" dirty="0"/>
          </a:p>
        </p:txBody>
      </p:sp>
    </p:spTree>
    <p:extLst>
      <p:ext uri="{BB962C8B-B14F-4D97-AF65-F5344CB8AC3E}">
        <p14:creationId xmlns:p14="http://schemas.microsoft.com/office/powerpoint/2010/main" val="2272830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11</a:t>
            </a:fld>
            <a:endParaRPr lang="en-GB" dirty="0"/>
          </a:p>
        </p:txBody>
      </p:sp>
    </p:spTree>
    <p:extLst>
      <p:ext uri="{BB962C8B-B14F-4D97-AF65-F5344CB8AC3E}">
        <p14:creationId xmlns:p14="http://schemas.microsoft.com/office/powerpoint/2010/main" val="4193947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12</a:t>
            </a:fld>
            <a:endParaRPr lang="en-GB" dirty="0"/>
          </a:p>
        </p:txBody>
      </p:sp>
    </p:spTree>
    <p:extLst>
      <p:ext uri="{BB962C8B-B14F-4D97-AF65-F5344CB8AC3E}">
        <p14:creationId xmlns:p14="http://schemas.microsoft.com/office/powerpoint/2010/main" val="1088132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73E9A2-50D4-408A-B9AB-A747B85360D3}" type="slidenum">
              <a:rPr lang="en-GB" smtClean="0">
                <a:solidFill>
                  <a:prstClr val="black"/>
                </a:solidFill>
              </a:rPr>
              <a:pPr/>
              <a:t>13</a:t>
            </a:fld>
            <a:endParaRPr lang="en-GB" dirty="0">
              <a:solidFill>
                <a:prstClr val="black"/>
              </a:solidFill>
            </a:endParaRPr>
          </a:p>
        </p:txBody>
      </p:sp>
    </p:spTree>
    <p:extLst>
      <p:ext uri="{BB962C8B-B14F-4D97-AF65-F5344CB8AC3E}">
        <p14:creationId xmlns:p14="http://schemas.microsoft.com/office/powerpoint/2010/main" val="1677377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B9DEE2-91FF-40DF-8FAE-437E56C8ABEB}" type="slidenum">
              <a:rPr lang="en-GB">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3253755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15</a:t>
            </a:fld>
            <a:endParaRPr lang="en-GB" dirty="0"/>
          </a:p>
        </p:txBody>
      </p:sp>
    </p:spTree>
    <p:extLst>
      <p:ext uri="{BB962C8B-B14F-4D97-AF65-F5344CB8AC3E}">
        <p14:creationId xmlns:p14="http://schemas.microsoft.com/office/powerpoint/2010/main" val="588924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73E9A2-50D4-408A-B9AB-A747B85360D3}" type="slidenum">
              <a:rPr lang="en-GB" smtClean="0">
                <a:solidFill>
                  <a:prstClr val="black"/>
                </a:solidFill>
              </a:rPr>
              <a:pPr/>
              <a:t>16</a:t>
            </a:fld>
            <a:endParaRPr lang="en-GB" dirty="0">
              <a:solidFill>
                <a:prstClr val="black"/>
              </a:solidFill>
            </a:endParaRPr>
          </a:p>
        </p:txBody>
      </p:sp>
    </p:spTree>
    <p:extLst>
      <p:ext uri="{BB962C8B-B14F-4D97-AF65-F5344CB8AC3E}">
        <p14:creationId xmlns:p14="http://schemas.microsoft.com/office/powerpoint/2010/main" val="1824824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17</a:t>
            </a:fld>
            <a:endParaRPr lang="en-GB" dirty="0"/>
          </a:p>
        </p:txBody>
      </p:sp>
    </p:spTree>
    <p:extLst>
      <p:ext uri="{BB962C8B-B14F-4D97-AF65-F5344CB8AC3E}">
        <p14:creationId xmlns:p14="http://schemas.microsoft.com/office/powerpoint/2010/main" val="2421751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73E9A2-50D4-408A-B9AB-A747B85360D3}" type="slidenum">
              <a:rPr lang="en-GB" smtClean="0">
                <a:solidFill>
                  <a:prstClr val="black"/>
                </a:solidFill>
              </a:rPr>
              <a:pPr/>
              <a:t>18</a:t>
            </a:fld>
            <a:endParaRPr lang="en-GB" dirty="0">
              <a:solidFill>
                <a:prstClr val="black"/>
              </a:solidFill>
            </a:endParaRPr>
          </a:p>
        </p:txBody>
      </p:sp>
    </p:spTree>
    <p:extLst>
      <p:ext uri="{BB962C8B-B14F-4D97-AF65-F5344CB8AC3E}">
        <p14:creationId xmlns:p14="http://schemas.microsoft.com/office/powerpoint/2010/main" val="1275990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19</a:t>
            </a:fld>
            <a:endParaRPr lang="en-GB" dirty="0"/>
          </a:p>
        </p:txBody>
      </p:sp>
    </p:spTree>
    <p:extLst>
      <p:ext uri="{BB962C8B-B14F-4D97-AF65-F5344CB8AC3E}">
        <p14:creationId xmlns:p14="http://schemas.microsoft.com/office/powerpoint/2010/main" val="3886348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From questions we have received in advance, which by the way are excellent, we can see that there are vast array of challenges that we as a community need to address and share solutions for with respect eBook management. Some of your questions we may be able to answer today but some may require a longer extended discussion.  We may all share the same root of an issue, which we know can be extremely complicated but how we address an issue may have contextual element, for example, finance, size of cohort and discovery. So your reflections today will be really useful to UKSG in our task to make the horizon clearer. </a:t>
            </a:r>
            <a:endParaRPr lang="en-US" b="0" dirty="0" smtClean="0">
              <a:effectLst/>
            </a:endParaRPr>
          </a:p>
          <a:p>
            <a:r>
              <a:rPr lang="en-US" smtClean="0"/>
              <a:t/>
            </a:r>
            <a:br>
              <a:rPr lang="en-US" smtClean="0"/>
            </a:br>
            <a:endParaRPr lang="en-GB"/>
          </a:p>
        </p:txBody>
      </p:sp>
      <p:sp>
        <p:nvSpPr>
          <p:cNvPr id="4" name="Slide Number Placeholder 3"/>
          <p:cNvSpPr>
            <a:spLocks noGrp="1"/>
          </p:cNvSpPr>
          <p:nvPr>
            <p:ph type="sldNum" sz="quarter" idx="10"/>
          </p:nvPr>
        </p:nvSpPr>
        <p:spPr/>
        <p:txBody>
          <a:bodyPr/>
          <a:lstStyle/>
          <a:p>
            <a:fld id="{7B1C3574-2996-40A7-8A7C-D617E4C0C7F5}" type="slidenum">
              <a:rPr lang="en-GB" smtClean="0"/>
              <a:t>2</a:t>
            </a:fld>
            <a:endParaRPr lang="en-GB"/>
          </a:p>
        </p:txBody>
      </p:sp>
    </p:spTree>
    <p:extLst>
      <p:ext uri="{BB962C8B-B14F-4D97-AF65-F5344CB8AC3E}">
        <p14:creationId xmlns:p14="http://schemas.microsoft.com/office/powerpoint/2010/main" val="50540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20</a:t>
            </a:fld>
            <a:endParaRPr lang="en-GB" dirty="0"/>
          </a:p>
        </p:txBody>
      </p:sp>
    </p:spTree>
    <p:extLst>
      <p:ext uri="{BB962C8B-B14F-4D97-AF65-F5344CB8AC3E}">
        <p14:creationId xmlns:p14="http://schemas.microsoft.com/office/powerpoint/2010/main" val="3734668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21</a:t>
            </a:fld>
            <a:endParaRPr lang="en-GB" dirty="0">
              <a:solidFill>
                <a:prstClr val="black"/>
              </a:solidFill>
            </a:endParaRPr>
          </a:p>
        </p:txBody>
      </p:sp>
    </p:spTree>
    <p:extLst>
      <p:ext uri="{BB962C8B-B14F-4D97-AF65-F5344CB8AC3E}">
        <p14:creationId xmlns:p14="http://schemas.microsoft.com/office/powerpoint/2010/main" val="1871759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22</a:t>
            </a:fld>
            <a:endParaRPr lang="en-GB" dirty="0"/>
          </a:p>
        </p:txBody>
      </p:sp>
    </p:spTree>
    <p:extLst>
      <p:ext uri="{BB962C8B-B14F-4D97-AF65-F5344CB8AC3E}">
        <p14:creationId xmlns:p14="http://schemas.microsoft.com/office/powerpoint/2010/main" val="1546515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The heart of our motivation is the dignity and independence of readers. It is not unusual for textbooks on an eBook platform to be unavailable to print impaired readers because the accessibility features they require are not supported. They have to request an alternative format, slowing down access and reducing independence. Even where platforms support accessibility, it is often difficult to find information on what is available.</a:t>
            </a:r>
          </a:p>
          <a:p>
            <a:pPr marL="108000" marR="0" lvl="0" indent="-108000" algn="l" rtl="0">
              <a:lnSpc>
                <a:spcPct val="90000"/>
              </a:lnSpc>
              <a:spcBef>
                <a:spcPts val="450"/>
              </a:spcBef>
              <a:spcAft>
                <a:spcPts val="0"/>
              </a:spcAft>
              <a:buClr>
                <a:schemeClr val="accent1"/>
              </a:buClr>
              <a:buSzPct val="120000"/>
              <a:buFont typeface="Corbel"/>
              <a:buNone/>
            </a:pPr>
            <a:endParaRPr lang="en-US" sz="1200" b="0" i="0" u="none" strike="noStrike" cap="none" dirty="0" smtClean="0">
              <a:solidFill>
                <a:schemeClr val="dk1"/>
              </a:solidFill>
              <a:latin typeface="Corbel"/>
              <a:ea typeface="Corbel"/>
              <a:cs typeface="Corbel"/>
              <a:sym typeface="Corbel"/>
            </a:endParaRP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Crowd sourcing an audit using library professionals who are not accessibility professionals presents its own challenges but is a good reflection of user experience. Many students with print impairments have a very narrow comfort zone with technologies and assistive technologies. </a:t>
            </a:r>
          </a:p>
          <a:p>
            <a:pPr marL="0" marR="0" lvl="0" indent="0" algn="l" rtl="0">
              <a:lnSpc>
                <a:spcPct val="90000"/>
              </a:lnSpc>
              <a:spcBef>
                <a:spcPts val="450"/>
              </a:spcBef>
              <a:spcAft>
                <a:spcPts val="0"/>
              </a:spcAft>
              <a:buClr>
                <a:schemeClr val="accent1"/>
              </a:buClr>
              <a:buSzPct val="25000"/>
              <a:buFont typeface="Corbel"/>
              <a:buNone/>
            </a:pPr>
            <a:endParaRPr lang="en-US" sz="1200" b="0" i="0" u="none" strike="noStrike" cap="none" dirty="0" smtClean="0">
              <a:solidFill>
                <a:schemeClr val="dk1"/>
              </a:solidFill>
              <a:latin typeface="Corbel"/>
              <a:ea typeface="Corbel"/>
              <a:cs typeface="Corbel"/>
              <a:sym typeface="Corbel"/>
            </a:endParaRP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We provided a face-to-face training afternoon for some volunteers and created a detailed online guidance resource that was available for all participating testers. The key elements of the project included:</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Crowd sourced ‘target list’ of aggregators so we were focusing on platforms that testers were using daily with students.</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‘Plain English’ accessibility criteria - accessibility is often regarded as technical and therefore difficult. We focused on plain English descriptions of features the user might need and how to test them.</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Liaison with Publishers Association Accessibility Action Group - this group gave valuable advice and guidance on how to develop and present the audit in a way that maximised publisher collaboration and minimised polarisation.</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Supporting ‘How to’ resources were made available - to help the significant number of people (around 60%) who were conducting an order for the first time.</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Crowd sourced volunteers - from 33 higher education institutions. Some institutions use this as a training opportunity for entire library departments. In total we had over 90 testers.</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Standardised survey - the audit was completed through a standardised online survey form which fed the results into a spreadsheet.</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Centrally collated spreadsheet - this was exported into Excel where additional functionality could be added.</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Follow up survey - this gave us information on people's experience of doing the survey, the value they attached to the process as well as the outcomes and the impact it had on their understanding of disabled students and the need for accessible procurement.</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Create interactive assessment tool - using expertise from Leeds Beckett University we turned the spreadsheet into an interactive assessment tool that allowed a nuanced evaluation of platforms by weighting different accessibility features.</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Create supporting website with discussion area - this is now available at https://sites.google.com/site/ebookaudit2016/</a:t>
            </a:r>
          </a:p>
          <a:p>
            <a:pPr marL="0" marR="0" lvl="0" indent="0" algn="l" rtl="0">
              <a:lnSpc>
                <a:spcPct val="90000"/>
              </a:lnSpc>
              <a:spcBef>
                <a:spcPts val="450"/>
              </a:spcBef>
              <a:buClr>
                <a:schemeClr val="accent1"/>
              </a:buClr>
              <a:buSzPct val="25000"/>
              <a:buFont typeface="Corbel"/>
              <a:buNone/>
            </a:pPr>
            <a:endParaRPr lang="en-US" sz="1200" b="0" i="0" u="none" strike="noStrike" cap="none" dirty="0" smtClean="0">
              <a:solidFill>
                <a:schemeClr val="dk1"/>
              </a:solidFill>
              <a:latin typeface="Corbel"/>
              <a:ea typeface="Corbel"/>
              <a:cs typeface="Corbel"/>
              <a:sym typeface="Corbe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23</a:t>
            </a:fld>
            <a:endParaRPr lang="en-GB" dirty="0">
              <a:solidFill>
                <a:prstClr val="black"/>
              </a:solidFill>
            </a:endParaRPr>
          </a:p>
        </p:txBody>
      </p:sp>
    </p:spTree>
    <p:extLst>
      <p:ext uri="{BB962C8B-B14F-4D97-AF65-F5344CB8AC3E}">
        <p14:creationId xmlns:p14="http://schemas.microsoft.com/office/powerpoint/2010/main" val="2997837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Electronic resources are fundamentally more accessible than their</a:t>
            </a:r>
            <a:r>
              <a:rPr lang="en-GB" baseline="0" dirty="0" smtClean="0"/>
              <a:t> print equivalents as they can be easily manipulated to support different learning styles.</a:t>
            </a:r>
          </a:p>
          <a:p>
            <a:pPr marL="171450" indent="-171450">
              <a:buFont typeface="Arial" panose="020B0604020202020204" pitchFamily="34" charset="0"/>
              <a:buChar char="•"/>
            </a:pPr>
            <a:r>
              <a:rPr lang="en-GB" dirty="0" smtClean="0">
                <a:latin typeface="Arial" panose="020B0604020202020204" pitchFamily="34" charset="0"/>
                <a:cs typeface="Arial" panose="020B0604020202020204" pitchFamily="34" charset="0"/>
              </a:rPr>
              <a:t>Mainstream methods of delivery (e.g. standard commercial eBook platform)?</a:t>
            </a:r>
          </a:p>
          <a:p>
            <a:pPr marL="171450" indent="-171450">
              <a:buFont typeface="Arial" panose="020B0604020202020204" pitchFamily="34" charset="0"/>
              <a:buChar char="•"/>
            </a:pPr>
            <a:r>
              <a:rPr lang="en-GB" dirty="0" smtClean="0">
                <a:latin typeface="Arial" panose="020B0604020202020204" pitchFamily="34" charset="0"/>
                <a:cs typeface="Arial" panose="020B0604020202020204" pitchFamily="34" charset="0"/>
              </a:rPr>
              <a:t>No guarantees that the eBook platforms deliver a consistent standard of accessibility.</a:t>
            </a:r>
          </a:p>
          <a:p>
            <a:pPr marL="171450" indent="-171450">
              <a:buFont typeface="Arial" panose="020B0604020202020204" pitchFamily="34" charset="0"/>
              <a:buChar char="•"/>
            </a:pPr>
            <a:endParaRPr lang="en-GB"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smtClean="0">
                <a:latin typeface="Arial" panose="020B0604020202020204" pitchFamily="34" charset="0"/>
                <a:cs typeface="Arial" panose="020B0604020202020204" pitchFamily="34" charset="0"/>
              </a:rPr>
              <a:t>Good for everyone</a:t>
            </a:r>
            <a:r>
              <a:rPr lang="en-GB" baseline="0" dirty="0" smtClean="0">
                <a:latin typeface="Arial" panose="020B0604020202020204" pitchFamily="34" charset="0"/>
                <a:cs typeface="Arial" panose="020B0604020202020204" pitchFamily="34" charset="0"/>
              </a:rPr>
              <a:t> – part-timers, commuters</a:t>
            </a:r>
            <a:endParaRPr lang="en-GB" dirty="0" smtClean="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24</a:t>
            </a:fld>
            <a:endParaRPr lang="en-GB" dirty="0">
              <a:solidFill>
                <a:prstClr val="black"/>
              </a:solidFill>
            </a:endParaRPr>
          </a:p>
        </p:txBody>
      </p:sp>
    </p:spTree>
    <p:extLst>
      <p:ext uri="{BB962C8B-B14F-4D97-AF65-F5344CB8AC3E}">
        <p14:creationId xmlns:p14="http://schemas.microsoft.com/office/powerpoint/2010/main" val="3422596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08000" marR="0" lvl="0" indent="-108000" algn="l" rtl="0">
              <a:lnSpc>
                <a:spcPct val="90000"/>
              </a:lnSpc>
              <a:spcBef>
                <a:spcPts val="0"/>
              </a:spcBef>
              <a:spcAft>
                <a:spcPts val="0"/>
              </a:spcAft>
              <a:buClr>
                <a:schemeClr val="accent1"/>
              </a:buClr>
              <a:buSzPct val="120000"/>
              <a:buFont typeface="Corbel"/>
              <a:buChar char="»"/>
            </a:pPr>
            <a:r>
              <a:rPr lang="en-GB" sz="1200" b="0" i="0" u="none" strike="noStrike" cap="none" dirty="0" smtClean="0">
                <a:solidFill>
                  <a:schemeClr val="dk1"/>
                </a:solidFill>
                <a:latin typeface="Corbel"/>
                <a:ea typeface="Corbel"/>
                <a:cs typeface="Corbel"/>
                <a:sym typeface="Corbel"/>
              </a:rPr>
              <a:t>This flow diagram shows how different publishers with different accessibility investments supply their materials into a range of aggregator services that deliver to higher education institutions. In the process, accessibility investments in the source file may be undermined by the aggregator. For example Onix accessibility data (codelist 196) may be provided by the publisher but not ingested by the aggregator. Or the source file may be capable of a wide range of magnification with full reflow but the interface used by the aggregator supports neither.</a:t>
            </a:r>
          </a:p>
          <a:p>
            <a:pPr marL="108000" marR="0" lvl="0" indent="-108000" algn="l" rtl="0">
              <a:lnSpc>
                <a:spcPct val="90000"/>
              </a:lnSpc>
              <a:spcBef>
                <a:spcPts val="450"/>
              </a:spcBef>
              <a:spcAft>
                <a:spcPts val="0"/>
              </a:spcAft>
              <a:buClr>
                <a:schemeClr val="accent1"/>
              </a:buClr>
              <a:buSzPct val="120000"/>
              <a:buFont typeface="Corbel"/>
              <a:buChar char="»"/>
            </a:pPr>
            <a:r>
              <a:rPr lang="en-GB" sz="1200" b="0" i="0" u="none" strike="noStrike" cap="none" dirty="0" smtClean="0">
                <a:solidFill>
                  <a:schemeClr val="dk1"/>
                </a:solidFill>
                <a:latin typeface="Corbel"/>
                <a:ea typeface="Corbel"/>
                <a:cs typeface="Corbel"/>
                <a:sym typeface="Corbel"/>
              </a:rPr>
              <a:t>Once an institution different accessibility experiences can result depending on the platform used, the file format selected, the tool used for delivery (browser version, browser age, browser type, or versions of Adobe reader/Adobe Digital editions). This in turn may create interoperability problems for screen readers or text-to-speech tools et cetera. The users needs may therefore remain unmet, despite the publisher having done everything in their power to meet them.</a:t>
            </a:r>
          </a:p>
          <a:p>
            <a:pPr marL="108000" marR="0" lvl="0" indent="-108000" algn="l" rtl="0">
              <a:lnSpc>
                <a:spcPct val="90000"/>
              </a:lnSpc>
              <a:spcBef>
                <a:spcPts val="450"/>
              </a:spcBef>
              <a:buClr>
                <a:schemeClr val="accent1"/>
              </a:buClr>
              <a:buSzPct val="120000"/>
              <a:buFont typeface="Corbel"/>
              <a:buChar char="»"/>
            </a:pPr>
            <a:r>
              <a:rPr lang="en-GB" sz="1200" b="0" i="0" u="none" strike="noStrike" cap="none" dirty="0" smtClean="0">
                <a:solidFill>
                  <a:schemeClr val="dk1"/>
                </a:solidFill>
                <a:latin typeface="Corbel"/>
                <a:ea typeface="Corbel"/>
                <a:cs typeface="Corbel"/>
                <a:sym typeface="Corbel"/>
              </a:rPr>
              <a:t>Needless to say, a disgruntled student is most likely to blame the publisher whose name is highlighted on screen rather than the players in between.</a:t>
            </a:r>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230526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Visualising the different areas of the supply train where accessibility features can be lost. We felt it was important for suppliers to do their own audit as a triangulation to help them contextualise these risks.</a:t>
            </a:r>
          </a:p>
          <a:p>
            <a:endParaRPr lang="en-GB"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2763226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breakdown of the costs of obtaining resource in alternative formats has been published by Andy McMahon at the University of Dundee e.g. cost for manual scanning = £0.96 per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sz="1200" kern="1200" dirty="0" smtClean="0">
                <a:solidFill>
                  <a:schemeClr val="tx1"/>
                </a:solidFill>
                <a:effectLst/>
                <a:latin typeface="+mn-lt"/>
                <a:ea typeface="+mn-ea"/>
                <a:cs typeface="+mn-cs"/>
              </a:rPr>
              <a:t>McMahon (2016) </a:t>
            </a:r>
            <a:r>
              <a:rPr lang="en-GB" sz="1200" i="1" kern="1200" dirty="0" smtClean="0">
                <a:solidFill>
                  <a:schemeClr val="tx1"/>
                </a:solidFill>
                <a:effectLst/>
                <a:latin typeface="+mn-lt"/>
                <a:ea typeface="+mn-ea"/>
                <a:cs typeface="+mn-cs"/>
              </a:rPr>
              <a:t>Alternate Formats Annual Report 2015/16.</a:t>
            </a:r>
            <a:r>
              <a:rPr lang="en-GB" sz="1200" kern="1200" dirty="0" smtClean="0">
                <a:solidFill>
                  <a:schemeClr val="tx1"/>
                </a:solidFill>
                <a:effectLst/>
                <a:latin typeface="+mn-lt"/>
                <a:ea typeface="+mn-ea"/>
                <a:cs typeface="+mn-cs"/>
              </a:rPr>
              <a:t> [Online]. Available at: http://atanet.org.uk/wp-content/uploads/2016/07/University-of-Dundee-Alternate-Formats-Annual-Report.pdf</a:t>
            </a:r>
            <a:r>
              <a:rPr lang="en-GB" sz="1200" u="sng" kern="1200" dirty="0" smtClean="0">
                <a:solidFill>
                  <a:schemeClr val="tx1"/>
                </a:solidFill>
                <a:effectLst/>
                <a:latin typeface="+mn-lt"/>
                <a:ea typeface="+mn-ea"/>
                <a:cs typeface="+mn-cs"/>
              </a:rPr>
              <a:t> </a:t>
            </a:r>
            <a:r>
              <a:rPr lang="en-GB" sz="1200" u="none" strike="noStrike" kern="1200" dirty="0" smtClean="0">
                <a:solidFill>
                  <a:schemeClr val="tx1"/>
                </a:solidFill>
                <a:effectLst/>
                <a:latin typeface="+mn-lt"/>
                <a:ea typeface="+mn-ea"/>
                <a:cs typeface="+mn-cs"/>
              </a:rPr>
              <a:t>(Accessed: 20/08/2016).</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endParaRPr lang="en-GB" sz="1200" u="none" strike="noStrike" kern="1200" dirty="0" smtClean="0">
              <a:solidFill>
                <a:schemeClr val="tx1"/>
              </a:solidFill>
              <a:effectLst/>
              <a:latin typeface="+mn-lt"/>
              <a:ea typeface="+mn-ea"/>
              <a:cs typeface="+mn-cs"/>
            </a:endParaRPr>
          </a:p>
          <a:p>
            <a:pPr marL="108000" marR="0" lvl="0" indent="-108000" algn="l" rtl="0">
              <a:lnSpc>
                <a:spcPct val="90000"/>
              </a:lnSpc>
              <a:spcBef>
                <a:spcPts val="450"/>
              </a:spcBef>
              <a:spcAft>
                <a:spcPts val="0"/>
              </a:spcAft>
              <a:buClr>
                <a:schemeClr val="accent1"/>
              </a:buClr>
              <a:buSzPct val="120000"/>
              <a:buFont typeface="Corbel"/>
              <a:buChar char="»"/>
            </a:pPr>
            <a:r>
              <a:rPr lang="en-GB" sz="900" b="0" i="0" u="none" strike="noStrike" cap="none" dirty="0" smtClean="0">
                <a:solidFill>
                  <a:schemeClr val="dk1"/>
                </a:solidFill>
                <a:latin typeface="Corbel"/>
                <a:ea typeface="Corbel"/>
                <a:cs typeface="Corbel"/>
                <a:sym typeface="Corbel"/>
              </a:rPr>
              <a:t>Good news - nobody has been sued (in the UK).</a:t>
            </a:r>
          </a:p>
          <a:p>
            <a:pPr marL="108000" marR="0" lvl="0" indent="-108000" algn="l" rtl="0">
              <a:lnSpc>
                <a:spcPct val="90000"/>
              </a:lnSpc>
              <a:spcBef>
                <a:spcPts val="450"/>
              </a:spcBef>
              <a:spcAft>
                <a:spcPts val="0"/>
              </a:spcAft>
              <a:buClr>
                <a:schemeClr val="accent1"/>
              </a:buClr>
              <a:buSzPct val="120000"/>
              <a:buFont typeface="Corbel"/>
              <a:buChar char="»"/>
            </a:pPr>
            <a:r>
              <a:rPr lang="en-GB" sz="900" b="0" i="0" u="none" strike="noStrike" cap="none" dirty="0" smtClean="0">
                <a:solidFill>
                  <a:schemeClr val="dk1"/>
                </a:solidFill>
                <a:latin typeface="Corbel"/>
                <a:ea typeface="Corbel"/>
                <a:cs typeface="Corbel"/>
                <a:sym typeface="Corbel"/>
              </a:rPr>
              <a:t>Bad news – it would be easy to make the case on the basis of.</a:t>
            </a:r>
          </a:p>
          <a:p>
            <a:pPr marL="216000" marR="0" lvl="1" indent="-114399" algn="l" rtl="0">
              <a:lnSpc>
                <a:spcPct val="90000"/>
              </a:lnSpc>
              <a:spcBef>
                <a:spcPts val="450"/>
              </a:spcBef>
              <a:spcAft>
                <a:spcPts val="0"/>
              </a:spcAft>
              <a:buClr>
                <a:schemeClr val="accent1"/>
              </a:buClr>
              <a:buSzPct val="120000"/>
              <a:buFont typeface="Corbel"/>
              <a:buChar char="›"/>
            </a:pPr>
            <a:r>
              <a:rPr lang="en-GB" sz="900" b="0" i="0" u="none" strike="noStrike" cap="none" dirty="0" smtClean="0">
                <a:solidFill>
                  <a:schemeClr val="dk1"/>
                </a:solidFill>
                <a:latin typeface="Corbel"/>
                <a:ea typeface="Corbel"/>
                <a:cs typeface="Corbel"/>
                <a:sym typeface="Corbel"/>
              </a:rPr>
              <a:t>Neglect of anticipatory duty </a:t>
            </a:r>
            <a:br>
              <a:rPr lang="en-GB" sz="900" b="0" i="0" u="none" strike="noStrike" cap="none" dirty="0" smtClean="0">
                <a:solidFill>
                  <a:schemeClr val="dk1"/>
                </a:solidFill>
                <a:latin typeface="Corbel"/>
                <a:ea typeface="Corbel"/>
                <a:cs typeface="Corbel"/>
                <a:sym typeface="Corbel"/>
              </a:rPr>
            </a:br>
            <a:r>
              <a:rPr lang="en-GB" sz="900" b="0" i="0" u="none" strike="noStrike" cap="none" dirty="0" smtClean="0">
                <a:solidFill>
                  <a:schemeClr val="dk1"/>
                </a:solidFill>
                <a:latin typeface="Corbel"/>
                <a:ea typeface="Corbel"/>
                <a:cs typeface="Corbel"/>
                <a:sym typeface="Corbel"/>
              </a:rPr>
              <a:t>(HESA - Higher Education Statistical Analysis service - statistics for disabled students show an average of over 10% disabled students in HE. In some arts based institutions it is 20 – 30%. Demographic trends show 1in 10 having dyslexia, HESA trends show increasing % of disabled students applying to HE every year. Changes to the disabled student allowance (DSA)  require organisations to remove accessibility barriers at source.</a:t>
            </a:r>
          </a:p>
          <a:p>
            <a:pPr marL="216000" marR="0" lvl="2" indent="-99" algn="l" rtl="0">
              <a:lnSpc>
                <a:spcPct val="90000"/>
              </a:lnSpc>
              <a:spcBef>
                <a:spcPts val="450"/>
              </a:spcBef>
              <a:spcAft>
                <a:spcPts val="0"/>
              </a:spcAft>
              <a:buClr>
                <a:schemeClr val="accent1"/>
              </a:buClr>
              <a:buSzPct val="25000"/>
              <a:buFont typeface="Corbel"/>
              <a:buNone/>
            </a:pPr>
            <a:r>
              <a:rPr lang="en-GB" sz="900" b="0" i="0" u="none" strike="noStrike" cap="none" dirty="0" smtClean="0">
                <a:solidFill>
                  <a:schemeClr val="dk1"/>
                </a:solidFill>
                <a:latin typeface="Corbel"/>
                <a:ea typeface="Corbel"/>
                <a:cs typeface="Corbel"/>
                <a:sym typeface="Corbel"/>
              </a:rPr>
              <a:t>This requires</a:t>
            </a:r>
          </a:p>
          <a:p>
            <a:pPr marL="324000" marR="0" lvl="2" indent="-108099" algn="l" rtl="0">
              <a:lnSpc>
                <a:spcPct val="90000"/>
              </a:lnSpc>
              <a:spcBef>
                <a:spcPts val="450"/>
              </a:spcBef>
              <a:spcAft>
                <a:spcPts val="0"/>
              </a:spcAft>
              <a:buClr>
                <a:schemeClr val="accent1"/>
              </a:buClr>
              <a:buSzPct val="120000"/>
              <a:buFont typeface="Corbel"/>
              <a:buChar char="–"/>
            </a:pPr>
            <a:r>
              <a:rPr lang="en-GB" sz="900" b="0" i="0" u="none" strike="noStrike" cap="none" dirty="0" smtClean="0">
                <a:solidFill>
                  <a:schemeClr val="dk1"/>
                </a:solidFill>
                <a:latin typeface="Corbel"/>
                <a:ea typeface="Corbel"/>
                <a:cs typeface="Corbel"/>
                <a:sym typeface="Corbel"/>
              </a:rPr>
              <a:t>Information in accessible formats</a:t>
            </a:r>
          </a:p>
          <a:p>
            <a:pPr marL="324000" marR="0" lvl="2" indent="-108099" algn="l" rtl="0">
              <a:lnSpc>
                <a:spcPct val="90000"/>
              </a:lnSpc>
              <a:spcBef>
                <a:spcPts val="450"/>
              </a:spcBef>
              <a:spcAft>
                <a:spcPts val="0"/>
              </a:spcAft>
              <a:buClr>
                <a:schemeClr val="accent1"/>
              </a:buClr>
              <a:buSzPct val="120000"/>
              <a:buFont typeface="Corbel"/>
              <a:buChar char="–"/>
            </a:pPr>
            <a:r>
              <a:rPr lang="en-GB" sz="900" b="0" i="0" u="none" strike="noStrike" cap="none" dirty="0" smtClean="0">
                <a:solidFill>
                  <a:schemeClr val="dk1"/>
                </a:solidFill>
                <a:latin typeface="Corbel"/>
                <a:ea typeface="Corbel"/>
                <a:cs typeface="Corbel"/>
                <a:sym typeface="Corbel"/>
              </a:rPr>
              <a:t>Reading lists that take account of ease with which accessible formats can be obtained </a:t>
            </a:r>
          </a:p>
          <a:p>
            <a:pPr marL="324000" marR="0" lvl="2" indent="-108099" algn="l" rtl="0">
              <a:lnSpc>
                <a:spcPct val="90000"/>
              </a:lnSpc>
              <a:spcBef>
                <a:spcPts val="450"/>
              </a:spcBef>
              <a:spcAft>
                <a:spcPts val="0"/>
              </a:spcAft>
              <a:buClr>
                <a:schemeClr val="accent1"/>
              </a:buClr>
              <a:buSzPct val="120000"/>
              <a:buFont typeface="Corbel"/>
              <a:buChar char="–"/>
            </a:pPr>
            <a:r>
              <a:rPr lang="en-GB" sz="900" b="0" i="0" u="none" strike="noStrike" cap="none" dirty="0" smtClean="0">
                <a:solidFill>
                  <a:schemeClr val="dk1"/>
                </a:solidFill>
                <a:latin typeface="Corbel"/>
                <a:ea typeface="Corbel"/>
                <a:cs typeface="Corbel"/>
                <a:sym typeface="Corbel"/>
              </a:rPr>
              <a:t>Avoiding poor procurement choices where organisations pay for systems with low accessibility.</a:t>
            </a:r>
          </a:p>
          <a:p>
            <a:pPr marL="216000" marR="0" lvl="1" indent="-114399" algn="l" rtl="0">
              <a:lnSpc>
                <a:spcPct val="90000"/>
              </a:lnSpc>
              <a:spcBef>
                <a:spcPts val="450"/>
              </a:spcBef>
              <a:spcAft>
                <a:spcPts val="0"/>
              </a:spcAft>
              <a:buClr>
                <a:schemeClr val="accent1"/>
              </a:buClr>
              <a:buSzPct val="120000"/>
              <a:buFont typeface="Corbel"/>
              <a:buChar char="›"/>
            </a:pPr>
            <a:r>
              <a:rPr lang="en-GB" sz="900" b="0" i="0" u="none" strike="noStrike" cap="none" dirty="0" smtClean="0">
                <a:solidFill>
                  <a:schemeClr val="dk1"/>
                </a:solidFill>
                <a:latin typeface="Corbel"/>
                <a:ea typeface="Corbel"/>
                <a:cs typeface="Corbel"/>
                <a:sym typeface="Corbel"/>
              </a:rPr>
              <a:t>Lack of reasonable adjustment is another reason you can be sued. Reasonable adjustments in terms of accessible information may take various forms like:  </a:t>
            </a:r>
          </a:p>
          <a:p>
            <a:pPr marL="324000" marR="0" lvl="2" indent="-108099" algn="l" rtl="0">
              <a:lnSpc>
                <a:spcPct val="90000"/>
              </a:lnSpc>
              <a:spcBef>
                <a:spcPts val="450"/>
              </a:spcBef>
              <a:spcAft>
                <a:spcPts val="0"/>
              </a:spcAft>
              <a:buClr>
                <a:schemeClr val="accent1"/>
              </a:buClr>
              <a:buSzPct val="120000"/>
              <a:buFont typeface="Corbel"/>
              <a:buChar char="–"/>
            </a:pPr>
            <a:r>
              <a:rPr lang="en-GB" sz="900" b="0" i="0" u="none" strike="noStrike" cap="none" dirty="0" smtClean="0">
                <a:solidFill>
                  <a:schemeClr val="dk1"/>
                </a:solidFill>
                <a:latin typeface="Corbel"/>
                <a:ea typeface="Corbel"/>
                <a:cs typeface="Corbel"/>
                <a:sym typeface="Corbel"/>
              </a:rPr>
              <a:t>Direct supply from publisher</a:t>
            </a:r>
          </a:p>
          <a:p>
            <a:pPr marL="324000" marR="0" lvl="2" indent="-108099" algn="l" rtl="0">
              <a:lnSpc>
                <a:spcPct val="90000"/>
              </a:lnSpc>
              <a:spcBef>
                <a:spcPts val="450"/>
              </a:spcBef>
              <a:spcAft>
                <a:spcPts val="0"/>
              </a:spcAft>
              <a:buClr>
                <a:schemeClr val="accent1"/>
              </a:buClr>
              <a:buSzPct val="120000"/>
              <a:buFont typeface="Corbel"/>
              <a:buChar char="–"/>
            </a:pPr>
            <a:r>
              <a:rPr lang="en-GB" sz="900" b="0" i="0" u="none" strike="noStrike" cap="none" dirty="0" smtClean="0">
                <a:solidFill>
                  <a:schemeClr val="dk1"/>
                </a:solidFill>
                <a:latin typeface="Corbel"/>
                <a:ea typeface="Corbel"/>
                <a:cs typeface="Corbel"/>
                <a:sym typeface="Corbel"/>
              </a:rPr>
              <a:t>In-house scanning</a:t>
            </a:r>
          </a:p>
          <a:p>
            <a:pPr marL="324000" marR="0" lvl="2" indent="-108099" algn="l" rtl="0">
              <a:lnSpc>
                <a:spcPct val="90000"/>
              </a:lnSpc>
              <a:spcBef>
                <a:spcPts val="450"/>
              </a:spcBef>
              <a:spcAft>
                <a:spcPts val="0"/>
              </a:spcAft>
              <a:buClr>
                <a:schemeClr val="accent1"/>
              </a:buClr>
              <a:buSzPct val="120000"/>
              <a:buFont typeface="Corbel"/>
              <a:buChar char="–"/>
            </a:pPr>
            <a:r>
              <a:rPr lang="en-GB" sz="900" b="0" i="0" u="none" strike="noStrike" cap="none" dirty="0" smtClean="0">
                <a:solidFill>
                  <a:schemeClr val="dk1"/>
                </a:solidFill>
                <a:latin typeface="Corbel"/>
                <a:ea typeface="Corbel"/>
                <a:cs typeface="Corbel"/>
                <a:sym typeface="Corbel"/>
              </a:rPr>
              <a:t>Third party service – e.g. RNIB Bookshare</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27</a:t>
            </a:fld>
            <a:endParaRPr lang="en-GB" dirty="0">
              <a:solidFill>
                <a:prstClr val="black"/>
              </a:solidFill>
            </a:endParaRPr>
          </a:p>
        </p:txBody>
      </p:sp>
    </p:spTree>
    <p:extLst>
      <p:ext uri="{BB962C8B-B14F-4D97-AF65-F5344CB8AC3E}">
        <p14:creationId xmlns:p14="http://schemas.microsoft.com/office/powerpoint/2010/main" val="587963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For some students printed material is not suitable, because it cant be easily be: reformatted for easier reading, read aloud by screen readers.</a:t>
            </a:r>
          </a:p>
          <a:p>
            <a:endParaRPr lang="en-US" dirty="0" smtClean="0"/>
          </a:p>
          <a:p>
            <a:r>
              <a:rPr lang="en-US" dirty="0" smtClean="0"/>
              <a:t>Accessible eBooks and e-journals overcome access barriers.</a:t>
            </a:r>
          </a:p>
          <a:p>
            <a:endParaRPr lang="en-US"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If an electronically </a:t>
            </a:r>
            <a:r>
              <a:rPr lang="en-GB" sz="2800" b="0" dirty="0" smtClean="0">
                <a:latin typeface="Arial" panose="020B0604020202020204" pitchFamily="34" charset="0"/>
                <a:cs typeface="Arial" panose="020B0604020202020204" pitchFamily="34" charset="0"/>
              </a:rPr>
              <a:t>accessible</a:t>
            </a:r>
            <a:r>
              <a:rPr lang="en-GB" sz="2800" dirty="0" smtClean="0">
                <a:latin typeface="Arial" panose="020B0604020202020204" pitchFamily="34" charset="0"/>
                <a:cs typeface="Arial" panose="020B0604020202020204" pitchFamily="34" charset="0"/>
              </a:rPr>
              <a:t> resource cannot be found, a catalogue of interventions is required to deliver an alternative format.</a:t>
            </a:r>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28</a:t>
            </a:fld>
            <a:endParaRPr lang="en-GB" dirty="0">
              <a:solidFill>
                <a:prstClr val="black"/>
              </a:solidFill>
            </a:endParaRPr>
          </a:p>
        </p:txBody>
      </p:sp>
    </p:spTree>
    <p:extLst>
      <p:ext uri="{BB962C8B-B14F-4D97-AF65-F5344CB8AC3E}">
        <p14:creationId xmlns:p14="http://schemas.microsoft.com/office/powerpoint/2010/main" val="1877850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The involvement of the supplier was critical because they may have little control over the delivery environment. Publishers assessing their own products gave them a vested interest in the process as well as the opportunity to identify differences between the inherent accessibility provided and the delivered accessibility experienced by the reader. It is impossible to resolve the weak links in the supply system (some of which may exist in the HEI themselves – for example out of date browsers) without identifying first where they occur.</a:t>
            </a:r>
          </a:p>
          <a:p>
            <a:endParaRPr lang="en-GB" dirty="0" smtClean="0"/>
          </a:p>
          <a:p>
            <a:r>
              <a:rPr lang="en-US" u="sng" dirty="0" smtClean="0">
                <a:latin typeface="Arial" panose="020B0604020202020204" pitchFamily="34" charset="0"/>
                <a:cs typeface="Arial" panose="020B0604020202020204" pitchFamily="34" charset="0"/>
                <a:hlinkClick r:id="rId3"/>
              </a:rPr>
              <a:t>eBook Accessibility Audit Form</a:t>
            </a:r>
            <a:r>
              <a:rPr lang="en-GB" dirty="0" smtClean="0">
                <a:latin typeface="Arial" panose="020B0604020202020204" pitchFamily="34" charset="0"/>
                <a:cs typeface="Arial" panose="020B0604020202020204" pitchFamily="34" charset="0"/>
                <a:hlinkClick r:id="rId3"/>
              </a:rPr>
              <a:t> </a:t>
            </a:r>
            <a:endParaRPr lang="en-GB" dirty="0" smtClean="0">
              <a:latin typeface="Arial" panose="020B0604020202020204" pitchFamily="34" charset="0"/>
              <a:cs typeface="Arial" panose="020B0604020202020204" pitchFamily="34" charset="0"/>
            </a:endParaRPr>
          </a:p>
          <a:p>
            <a:pPr lvl="1"/>
            <a:r>
              <a:rPr lang="en-GB" dirty="0" smtClean="0">
                <a:latin typeface="Arial" panose="020B0604020202020204" pitchFamily="34" charset="0"/>
                <a:cs typeface="Arial" panose="020B0604020202020204" pitchFamily="34" charset="0"/>
              </a:rPr>
              <a:t>user experience study that could be checked easily by non-specialists (such as text display, navigation, text to speech, image description, accessibility guidance). </a:t>
            </a:r>
          </a:p>
          <a:p>
            <a:r>
              <a:rPr lang="en-GB" u="sng" dirty="0" smtClean="0">
                <a:latin typeface="Arial" panose="020B0604020202020204" pitchFamily="34" charset="0"/>
                <a:cs typeface="Arial" panose="020B0604020202020204" pitchFamily="34" charset="0"/>
                <a:hlinkClick r:id="rId4"/>
              </a:rPr>
              <a:t>The LIS-Accessibility mailing list</a:t>
            </a:r>
            <a:endParaRPr lang="en-GB" u="sng" dirty="0" smtClean="0">
              <a:latin typeface="Arial" panose="020B0604020202020204" pitchFamily="34" charset="0"/>
              <a:cs typeface="Arial" panose="020B0604020202020204" pitchFamily="34" charset="0"/>
            </a:endParaRPr>
          </a:p>
          <a:p>
            <a:pPr lvl="1"/>
            <a:r>
              <a:rPr lang="en-GB" dirty="0" smtClean="0">
                <a:latin typeface="Arial" panose="020B0604020202020204" pitchFamily="34" charset="0"/>
                <a:cs typeface="Arial" panose="020B0604020202020204" pitchFamily="34" charset="0"/>
              </a:rPr>
              <a:t>Amassing helpers.</a:t>
            </a:r>
          </a:p>
          <a:p>
            <a:endParaRPr lang="en-GB" dirty="0" smtClean="0"/>
          </a:p>
          <a:p>
            <a:pPr marL="108000" marR="0" lvl="0" indent="-108000" algn="l" rtl="0">
              <a:lnSpc>
                <a:spcPct val="90000"/>
              </a:lnSpc>
              <a:spcBef>
                <a:spcPts val="0"/>
              </a:spcBef>
              <a:spcAft>
                <a:spcPts val="0"/>
              </a:spcAft>
              <a:buClr>
                <a:schemeClr val="accent1"/>
              </a:buClr>
              <a:buSzPct val="120000"/>
              <a:buFont typeface="Corbel"/>
              <a:buChar char="»"/>
            </a:pPr>
            <a:r>
              <a:rPr lang="en-US" sz="1200" b="0" i="0" u="none" strike="noStrike" cap="none" dirty="0" smtClean="0">
                <a:solidFill>
                  <a:schemeClr val="dk1"/>
                </a:solidFill>
                <a:latin typeface="Corbel"/>
                <a:ea typeface="Corbel"/>
                <a:cs typeface="Corbel"/>
                <a:sym typeface="Corbel"/>
              </a:rPr>
              <a:t>The audit – a feast of uncertainties</a:t>
            </a:r>
          </a:p>
          <a:p>
            <a:pPr marL="108000" marR="0" lvl="0" indent="-108000" algn="l" rtl="0">
              <a:lnSpc>
                <a:spcPct val="90000"/>
              </a:lnSpc>
              <a:spcBef>
                <a:spcPts val="450"/>
              </a:spcBef>
              <a:spcAft>
                <a:spcPts val="0"/>
              </a:spcAft>
              <a:buClr>
                <a:schemeClr val="accent1"/>
              </a:buClr>
              <a:buSzPct val="120000"/>
              <a:buFont typeface="Corbel"/>
              <a:buNone/>
            </a:pPr>
            <a:endParaRPr lang="en-US" sz="1200" b="0" i="0" u="none" strike="noStrike" cap="none" dirty="0" smtClean="0">
              <a:solidFill>
                <a:schemeClr val="dk1"/>
              </a:solidFill>
              <a:latin typeface="Corbel"/>
              <a:ea typeface="Corbel"/>
              <a:cs typeface="Corbel"/>
              <a:sym typeface="Corbel"/>
            </a:endParaRP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Crowd sourcing an audit using library professionals who are not accessibility professionals presents its own challenges but is a good reflection of user experience. Many students with print impairments have a very narrow comfort zone with technologies and assistive technologies. </a:t>
            </a:r>
          </a:p>
          <a:p>
            <a:pPr marL="0" marR="0" lvl="0" indent="0" algn="l" rtl="0">
              <a:lnSpc>
                <a:spcPct val="90000"/>
              </a:lnSpc>
              <a:spcBef>
                <a:spcPts val="450"/>
              </a:spcBef>
              <a:spcAft>
                <a:spcPts val="0"/>
              </a:spcAft>
              <a:buClr>
                <a:schemeClr val="accent1"/>
              </a:buClr>
              <a:buSzPct val="25000"/>
              <a:buFont typeface="Corbel"/>
              <a:buNone/>
            </a:pPr>
            <a:endParaRPr lang="en-US" sz="1200" b="0" i="0" u="none" strike="noStrike" cap="none" dirty="0" smtClean="0">
              <a:solidFill>
                <a:schemeClr val="dk1"/>
              </a:solidFill>
              <a:latin typeface="Corbel"/>
              <a:ea typeface="Corbel"/>
              <a:cs typeface="Corbel"/>
              <a:sym typeface="Corbel"/>
            </a:endParaRP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We provided a face-to-face training afternoon for some volunteers and created a detailed online guidance resource that was available for all participating testers. The key elements of the project included:</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Crowd sourced ‘target list’ of aggregators so we were focusing on platforms that testers were using daily with students.</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‘Plain English’ accessibility criteria - accessibility is often regarded as technical and therefore difficult. We focused on plain English descriptions of features the user might need and how to test them.</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Liaison with Publishers Association Accessibility Action Group - this group gave valuable advice and guidance on how to develop and present the audit in a way that maximised publisher collaboration and minimised polarisation.</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Supporting ‘How to’ resources were made available - to help the significant number of people (around 60%) who were conducting an order for the first time.</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Crowd sourced volunteers - from 33 higher education institutions. Some institutions use this as a training opportunity for entire library departments. In total we had over 90 testers.</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Standardised survey - the audit was completed through a standardised online survey form which fed the results into a spreadsheet.</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Centrally collated spreadsheet - this was exported into Excel where additional functionality could be added.</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Follow up survey - this gave us information on people's experience of doing the survey, the value they attached to the process as well as the outcomes and the impact it had on their understanding of disabled students and the need for accessible procurement.</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Create interactive assessment tool - using expertise from Leeds Beckett University we turned the spreadsheet into an interactive assessment tool that allowed a nuanced evaluation of platforms by weighting different accessibility features.</a:t>
            </a:r>
          </a:p>
          <a:p>
            <a:pPr marL="0" marR="0" lvl="0" indent="0" algn="l" rtl="0">
              <a:lnSpc>
                <a:spcPct val="90000"/>
              </a:lnSpc>
              <a:spcBef>
                <a:spcPts val="450"/>
              </a:spcBef>
              <a:spcAft>
                <a:spcPts val="0"/>
              </a:spcAft>
              <a:buClr>
                <a:schemeClr val="accent1"/>
              </a:buClr>
              <a:buSzPct val="25000"/>
              <a:buFont typeface="Corbel"/>
              <a:buNone/>
            </a:pPr>
            <a:r>
              <a:rPr lang="en-US" sz="1200" b="0" i="0" u="none" strike="noStrike" cap="none" dirty="0" smtClean="0">
                <a:solidFill>
                  <a:schemeClr val="dk1"/>
                </a:solidFill>
                <a:latin typeface="Corbel"/>
                <a:ea typeface="Corbel"/>
                <a:cs typeface="Corbel"/>
                <a:sym typeface="Corbel"/>
              </a:rPr>
              <a:t>Create supporting website with discussion area - this is now available at https://sites.google.com/site/ebookaudit2016/</a:t>
            </a:r>
          </a:p>
          <a:p>
            <a:pPr marL="0" marR="0" lvl="0" indent="0" algn="l" rtl="0">
              <a:lnSpc>
                <a:spcPct val="90000"/>
              </a:lnSpc>
              <a:spcBef>
                <a:spcPts val="450"/>
              </a:spcBef>
              <a:buClr>
                <a:schemeClr val="accent1"/>
              </a:buClr>
              <a:buSzPct val="25000"/>
              <a:buFont typeface="Corbel"/>
              <a:buNone/>
            </a:pPr>
            <a:endParaRPr lang="en-US" sz="1200" b="0" i="0" u="none" strike="noStrike" cap="none" dirty="0" smtClean="0">
              <a:solidFill>
                <a:schemeClr val="dk1"/>
              </a:solidFill>
              <a:latin typeface="Corbel"/>
              <a:ea typeface="Corbel"/>
              <a:cs typeface="Corbel"/>
              <a:sym typeface="Corbel"/>
            </a:endParaRPr>
          </a:p>
          <a:p>
            <a:endParaRPr lang="en-GB" dirty="0"/>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2178563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B9DEE2-91FF-40DF-8FAE-437E56C8ABEB}"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1163715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30</a:t>
            </a:fld>
            <a:endParaRPr lang="en-GB" dirty="0"/>
          </a:p>
        </p:txBody>
      </p:sp>
    </p:spTree>
    <p:extLst>
      <p:ext uri="{BB962C8B-B14F-4D97-AF65-F5344CB8AC3E}">
        <p14:creationId xmlns:p14="http://schemas.microsoft.com/office/powerpoint/2010/main" val="3479626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31</a:t>
            </a:fld>
            <a:endParaRPr lang="en-GB" dirty="0"/>
          </a:p>
        </p:txBody>
      </p:sp>
    </p:spTree>
    <p:extLst>
      <p:ext uri="{BB962C8B-B14F-4D97-AF65-F5344CB8AC3E}">
        <p14:creationId xmlns:p14="http://schemas.microsoft.com/office/powerpoint/2010/main" val="182705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From an institutional perspective, improved accessibility results in fewer alternative format requests and lower support costs.</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1) a tool that would allow accessible platforms to be more visible </a:t>
            </a:r>
          </a:p>
          <a:p>
            <a:r>
              <a:rPr lang="en-GB" dirty="0" smtClean="0">
                <a:latin typeface="Arial" panose="020B0604020202020204" pitchFamily="34" charset="0"/>
                <a:cs typeface="Arial" panose="020B0604020202020204" pitchFamily="34" charset="0"/>
              </a:rPr>
              <a:t>2) a narrative that would explain and explore accessibility in its wider context</a:t>
            </a:r>
          </a:p>
          <a:p>
            <a:r>
              <a:rPr lang="en-GB" dirty="0" smtClean="0">
                <a:latin typeface="Arial" panose="020B0604020202020204" pitchFamily="34" charset="0"/>
                <a:cs typeface="Arial" panose="020B0604020202020204" pitchFamily="34" charset="0"/>
              </a:rPr>
              <a:t>3) an 'audit trail' that would begin to identify 'accessibility attrition' in different parts of the supply chain so that appropriate dialogues can take place.</a:t>
            </a:r>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32</a:t>
            </a:fld>
            <a:endParaRPr lang="en-GB" dirty="0">
              <a:solidFill>
                <a:prstClr val="black"/>
              </a:solidFill>
            </a:endParaRPr>
          </a:p>
        </p:txBody>
      </p:sp>
    </p:spTree>
    <p:extLst>
      <p:ext uri="{BB962C8B-B14F-4D97-AF65-F5344CB8AC3E}">
        <p14:creationId xmlns:p14="http://schemas.microsoft.com/office/powerpoint/2010/main" val="3985036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Askews and Holts have used the audit to clarify </a:t>
            </a:r>
            <a:r>
              <a:rPr lang="en-GB" dirty="0" smtClean="0">
                <a:latin typeface="Arial" panose="020B0604020202020204" pitchFamily="34" charset="0"/>
                <a:cs typeface="Arial" panose="020B0604020202020204" pitchFamily="34" charset="0"/>
                <a:hlinkClick r:id="rId3" action="ppaction://hlinkfile"/>
              </a:rPr>
              <a:t>accessibility guidance</a:t>
            </a:r>
            <a:r>
              <a:rPr lang="en-GB" dirty="0" smtClean="0">
                <a:latin typeface="Arial" panose="020B0604020202020204" pitchFamily="34" charset="0"/>
                <a:cs typeface="Arial" panose="020B0604020202020204" pitchFamily="34" charset="0"/>
              </a:rPr>
              <a:t> for customers.</a:t>
            </a:r>
          </a:p>
          <a:p>
            <a:endParaRPr lang="en-US" dirty="0" smtClean="0"/>
          </a:p>
          <a:p>
            <a:r>
              <a:rPr lang="en-US" dirty="0" smtClean="0"/>
              <a:t>The image shows the mirroring of eBook accessibility audit questions on their accessibility statement.</a:t>
            </a:r>
            <a:endParaRPr lang="en-GB" dirty="0"/>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33</a:t>
            </a:fld>
            <a:endParaRPr lang="en-GB" dirty="0">
              <a:solidFill>
                <a:prstClr val="black"/>
              </a:solidFill>
            </a:endParaRPr>
          </a:p>
        </p:txBody>
      </p:sp>
    </p:spTree>
    <p:extLst>
      <p:ext uri="{BB962C8B-B14F-4D97-AF65-F5344CB8AC3E}">
        <p14:creationId xmlns:p14="http://schemas.microsoft.com/office/powerpoint/2010/main" val="3083006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mn-lt"/>
                <a:ea typeface="+mn-ea"/>
                <a:cs typeface="+mn-cs"/>
                <a:hlinkClick r:id="rId3"/>
              </a:rPr>
              <a:t>Individual Platform Feedback Reports</a:t>
            </a:r>
            <a:r>
              <a:rPr lang="en-GB" sz="1200" kern="1200" dirty="0" smtClean="0">
                <a:solidFill>
                  <a:schemeClr val="tx1"/>
                </a:solidFill>
                <a:effectLst/>
                <a:latin typeface="+mn-lt"/>
                <a:ea typeface="+mn-ea"/>
                <a:cs typeface="+mn-cs"/>
              </a:rPr>
              <a:t> section of the website. The table on page 6 of the reports may be particularly useful for Library staff - it gives an at-a-glance view of how well the platform met each of the criteria.  We will now be encouraging platforms to look at their own report and hopefully use it to inform developments. </a:t>
            </a:r>
          </a:p>
          <a:p>
            <a:endParaRPr lang="en-GB" dirty="0"/>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34</a:t>
            </a:fld>
            <a:endParaRPr lang="en-GB" dirty="0">
              <a:solidFill>
                <a:prstClr val="black"/>
              </a:solidFill>
            </a:endParaRPr>
          </a:p>
        </p:txBody>
      </p:sp>
    </p:spTree>
    <p:extLst>
      <p:ext uri="{BB962C8B-B14F-4D97-AF65-F5344CB8AC3E}">
        <p14:creationId xmlns:p14="http://schemas.microsoft.com/office/powerpoint/2010/main" val="3707633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35</a:t>
            </a:fld>
            <a:endParaRPr lang="en-GB" dirty="0">
              <a:solidFill>
                <a:prstClr val="black"/>
              </a:solidFill>
            </a:endParaRPr>
          </a:p>
        </p:txBody>
      </p:sp>
    </p:spTree>
    <p:extLst>
      <p:ext uri="{BB962C8B-B14F-4D97-AF65-F5344CB8AC3E}">
        <p14:creationId xmlns:p14="http://schemas.microsoft.com/office/powerpoint/2010/main" val="1664755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 also added information on the </a:t>
            </a:r>
            <a:r>
              <a:rPr lang="en-GB" sz="1200" u="sng" kern="1200" dirty="0" smtClean="0">
                <a:solidFill>
                  <a:schemeClr val="tx1"/>
                </a:solidFill>
                <a:effectLst/>
                <a:latin typeface="+mn-lt"/>
                <a:ea typeface="+mn-ea"/>
                <a:cs typeface="+mn-cs"/>
                <a:hlinkClick r:id="rId3"/>
              </a:rPr>
              <a:t>Key elements of eBook accessibility</a:t>
            </a:r>
            <a:r>
              <a:rPr lang="en-GB" sz="1200" kern="1200" dirty="0" smtClean="0">
                <a:solidFill>
                  <a:schemeClr val="tx1"/>
                </a:solidFill>
                <a:effectLst/>
                <a:latin typeface="+mn-lt"/>
                <a:ea typeface="+mn-ea"/>
                <a:cs typeface="+mn-cs"/>
              </a:rPr>
              <a:t> which describes the criteria used to audit the eBooks along with an explanation of why each of them is important for accessibility. </a:t>
            </a:r>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36</a:t>
            </a:fld>
            <a:endParaRPr lang="en-GB" dirty="0">
              <a:solidFill>
                <a:prstClr val="black"/>
              </a:solidFill>
            </a:endParaRPr>
          </a:p>
        </p:txBody>
      </p:sp>
    </p:spTree>
    <p:extLst>
      <p:ext uri="{BB962C8B-B14F-4D97-AF65-F5344CB8AC3E}">
        <p14:creationId xmlns:p14="http://schemas.microsoft.com/office/powerpoint/2010/main" val="3949101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37</a:t>
            </a:fld>
            <a:endParaRPr lang="en-GB" dirty="0"/>
          </a:p>
        </p:txBody>
      </p:sp>
    </p:spTree>
    <p:extLst>
      <p:ext uri="{BB962C8B-B14F-4D97-AF65-F5344CB8AC3E}">
        <p14:creationId xmlns:p14="http://schemas.microsoft.com/office/powerpoint/2010/main" val="4243871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38</a:t>
            </a:fld>
            <a:endParaRPr lang="en-GB" dirty="0"/>
          </a:p>
        </p:txBody>
      </p:sp>
    </p:spTree>
    <p:extLst>
      <p:ext uri="{BB962C8B-B14F-4D97-AF65-F5344CB8AC3E}">
        <p14:creationId xmlns:p14="http://schemas.microsoft.com/office/powerpoint/2010/main" val="2827079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smtClean="0">
                <a:latin typeface="Arial" panose="020B0604020202020204" pitchFamily="34" charset="0"/>
                <a:cs typeface="Arial" panose="020B0604020202020204" pitchFamily="34" charset="0"/>
              </a:rPr>
              <a:t>http://www.upi.com/Michael-Moore-honors-librarians-at-Notable-Books-event/20661367177507/</a:t>
            </a:r>
            <a:endParaRPr lang="en-GB"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39</a:t>
            </a:fld>
            <a:endParaRPr lang="en-GB" dirty="0">
              <a:solidFill>
                <a:prstClr val="black"/>
              </a:solidFill>
            </a:endParaRPr>
          </a:p>
        </p:txBody>
      </p:sp>
    </p:spTree>
    <p:extLst>
      <p:ext uri="{BB962C8B-B14F-4D97-AF65-F5344CB8AC3E}">
        <p14:creationId xmlns:p14="http://schemas.microsoft.com/office/powerpoint/2010/main" val="3594613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B9DEE2-91FF-40DF-8FAE-437E56C8ABEB}" type="slidenum">
              <a:rPr lang="en-GB">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461858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Moore is organizing a group of fellow authors advocating critical library issues such as better pay, better benefits, sexism and pay equity. Through his website he is offering videos of his television shows as well as his previous movies free to all librarians. He is also offering an endowment to establish a scholarship for minorities who wish to become librarians. He considers librarians "the most important public servant in a democracy."</a:t>
            </a:r>
            <a:endParaRPr lang="en-GB" dirty="0"/>
          </a:p>
        </p:txBody>
      </p:sp>
      <p:sp>
        <p:nvSpPr>
          <p:cNvPr id="4" name="Slide Number Placeholder 3"/>
          <p:cNvSpPr>
            <a:spLocks noGrp="1"/>
          </p:cNvSpPr>
          <p:nvPr>
            <p:ph type="sldNum" sz="quarter" idx="10"/>
          </p:nvPr>
        </p:nvSpPr>
        <p:spPr/>
        <p:txBody>
          <a:bodyPr/>
          <a:lstStyle/>
          <a:p>
            <a:fld id="{832E94E7-20F2-4B3D-9B6F-F171335CDB4A}" type="slidenum">
              <a:rPr lang="en-GB" smtClean="0">
                <a:solidFill>
                  <a:prstClr val="black"/>
                </a:solidFill>
              </a:rPr>
              <a:pPr/>
              <a:t>40</a:t>
            </a:fld>
            <a:endParaRPr lang="en-GB" dirty="0">
              <a:solidFill>
                <a:prstClr val="black"/>
              </a:solidFill>
            </a:endParaRPr>
          </a:p>
        </p:txBody>
      </p:sp>
    </p:spTree>
    <p:extLst>
      <p:ext uri="{BB962C8B-B14F-4D97-AF65-F5344CB8AC3E}">
        <p14:creationId xmlns:p14="http://schemas.microsoft.com/office/powerpoint/2010/main" val="3408823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41</a:t>
            </a:fld>
            <a:endParaRPr lang="en-GB" dirty="0"/>
          </a:p>
        </p:txBody>
      </p:sp>
    </p:spTree>
    <p:extLst>
      <p:ext uri="{BB962C8B-B14F-4D97-AF65-F5344CB8AC3E}">
        <p14:creationId xmlns:p14="http://schemas.microsoft.com/office/powerpoint/2010/main" val="776686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42</a:t>
            </a:fld>
            <a:endParaRPr lang="en-GB" dirty="0"/>
          </a:p>
        </p:txBody>
      </p:sp>
    </p:spTree>
    <p:extLst>
      <p:ext uri="{BB962C8B-B14F-4D97-AF65-F5344CB8AC3E}">
        <p14:creationId xmlns:p14="http://schemas.microsoft.com/office/powerpoint/2010/main" val="58546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3F68D20-FBBA-49DE-90AE-7B5E37BE7814}" type="slidenum">
              <a:rPr lang="en-GB" smtClean="0"/>
              <a:t>5</a:t>
            </a:fld>
            <a:endParaRPr lang="en-GB" dirty="0"/>
          </a:p>
        </p:txBody>
      </p:sp>
    </p:spTree>
    <p:extLst>
      <p:ext uri="{BB962C8B-B14F-4D97-AF65-F5344CB8AC3E}">
        <p14:creationId xmlns:p14="http://schemas.microsoft.com/office/powerpoint/2010/main" val="760856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73E9A2-50D4-408A-B9AB-A747B85360D3}"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248960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73E9A2-50D4-408A-B9AB-A747B85360D3}"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1796993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B9DEE2-91FF-40DF-8FAE-437E56C8ABEB}" type="slidenum">
              <a:rPr lang="en-GB">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80966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B9DEE2-91FF-40DF-8FAE-437E56C8ABEB}" type="slidenum">
              <a:rPr lang="en-GB">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85334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FED6DDF-24DB-4092-B357-EDDBE18465F3}" type="datetimeFigureOut">
              <a:rPr lang="en-GB" smtClean="0"/>
              <a:t>01/03/2017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72885D-15F0-46C1-A6A2-45ABA66E8651}" type="slidenum">
              <a:rPr lang="en-GB" smtClean="0"/>
              <a:t>‹#›</a:t>
            </a:fld>
            <a:endParaRPr lang="en-GB" dirty="0"/>
          </a:p>
        </p:txBody>
      </p:sp>
    </p:spTree>
    <p:extLst>
      <p:ext uri="{BB962C8B-B14F-4D97-AF65-F5344CB8AC3E}">
        <p14:creationId xmlns:p14="http://schemas.microsoft.com/office/powerpoint/2010/main" val="3486132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ED6DDF-24DB-4092-B357-EDDBE18465F3}" type="datetimeFigureOut">
              <a:rPr lang="en-GB" smtClean="0"/>
              <a:t>01/03/2017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72885D-15F0-46C1-A6A2-45ABA66E8651}" type="slidenum">
              <a:rPr lang="en-GB" smtClean="0"/>
              <a:t>‹#›</a:t>
            </a:fld>
            <a:endParaRPr lang="en-GB" dirty="0"/>
          </a:p>
        </p:txBody>
      </p:sp>
    </p:spTree>
    <p:extLst>
      <p:ext uri="{BB962C8B-B14F-4D97-AF65-F5344CB8AC3E}">
        <p14:creationId xmlns:p14="http://schemas.microsoft.com/office/powerpoint/2010/main" val="801163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4"/>
            <a:ext cx="1971675" cy="581183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4"/>
            <a:ext cx="5800725"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ED6DDF-24DB-4092-B357-EDDBE18465F3}" type="datetimeFigureOut">
              <a:rPr lang="en-GB" smtClean="0"/>
              <a:t>01/03/2017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72885D-15F0-46C1-A6A2-45ABA66E8651}" type="slidenum">
              <a:rPr lang="en-GB" smtClean="0"/>
              <a:t>‹#›</a:t>
            </a:fld>
            <a:endParaRPr lang="en-GB" dirty="0"/>
          </a:p>
        </p:txBody>
      </p:sp>
    </p:spTree>
    <p:extLst>
      <p:ext uri="{BB962C8B-B14F-4D97-AF65-F5344CB8AC3E}">
        <p14:creationId xmlns:p14="http://schemas.microsoft.com/office/powerpoint/2010/main" val="1130061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Rectangle 7"/>
          <p:cNvSpPr/>
          <p:nvPr/>
        </p:nvSpPr>
        <p:spPr>
          <a:xfrm>
            <a:off x="0" y="0"/>
            <a:ext cx="9220200" cy="69037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solidFill>
                <a:prstClr val="white"/>
              </a:solidFill>
            </a:endParaRPr>
          </a:p>
        </p:txBody>
      </p:sp>
      <p:sp>
        <p:nvSpPr>
          <p:cNvPr id="2" name="Title 1"/>
          <p:cNvSpPr>
            <a:spLocks noGrp="1"/>
          </p:cNvSpPr>
          <p:nvPr>
            <p:ph type="ctrTitle"/>
          </p:nvPr>
        </p:nvSpPr>
        <p:spPr>
          <a:xfrm>
            <a:off x="286663" y="2520743"/>
            <a:ext cx="5195297" cy="2344984"/>
          </a:xfrm>
        </p:spPr>
        <p:txBody>
          <a:bodyPr>
            <a:noAutofit/>
          </a:bodyPr>
          <a:lstStyle>
            <a:lvl1pPr algn="l">
              <a:lnSpc>
                <a:spcPct val="90000"/>
              </a:lnSpc>
              <a:defRPr sz="6000" b="1">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06082" y="5094043"/>
            <a:ext cx="5043368" cy="1406264"/>
          </a:xfrm>
        </p:spPr>
        <p:txBody>
          <a:bodyPr/>
          <a:lstStyle>
            <a:lvl1pPr marL="0" indent="0" algn="l">
              <a:lnSpc>
                <a:spcPct val="90000"/>
              </a:lnSpc>
              <a:buNone/>
              <a:defRPr>
                <a:solidFill>
                  <a:schemeClr val="tx2"/>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aston_uni_birm_p214_CMYK_white.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298" y="214651"/>
            <a:ext cx="2628060" cy="1287887"/>
          </a:xfrm>
          <a:prstGeom prst="rect">
            <a:avLst/>
          </a:prstGeom>
        </p:spPr>
      </p:pic>
      <p:pic>
        <p:nvPicPr>
          <p:cNvPr id="7" name="Picture 6" descr="CSEUK-Primary-CMYK-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4372" y="4625663"/>
            <a:ext cx="1316965" cy="2106551"/>
          </a:xfrm>
          <a:prstGeom prst="rect">
            <a:avLst/>
          </a:prstGeom>
        </p:spPr>
      </p:pic>
      <p:pic>
        <p:nvPicPr>
          <p:cNvPr id="4" name="Picture 3" descr="picture strip.png"/>
          <p:cNvPicPr>
            <a:picLocks noChangeAspect="1"/>
          </p:cNvPicPr>
          <p:nvPr/>
        </p:nvPicPr>
        <p:blipFill rotWithShape="1">
          <a:blip r:embed="rId4" cstate="print">
            <a:extLst>
              <a:ext uri="{28A0092B-C50C-407E-A947-70E740481C1C}">
                <a14:useLocalDpi xmlns:a14="http://schemas.microsoft.com/office/drawing/2010/main" val="0"/>
              </a:ext>
            </a:extLst>
          </a:blip>
          <a:srcRect t="1832"/>
          <a:stretch/>
        </p:blipFill>
        <p:spPr>
          <a:xfrm>
            <a:off x="5655532" y="-12058"/>
            <a:ext cx="1790172" cy="7060391"/>
          </a:xfrm>
          <a:prstGeom prst="rect">
            <a:avLst/>
          </a:prstGeom>
        </p:spPr>
      </p:pic>
    </p:spTree>
    <p:extLst>
      <p:ext uri="{BB962C8B-B14F-4D97-AF65-F5344CB8AC3E}">
        <p14:creationId xmlns:p14="http://schemas.microsoft.com/office/powerpoint/2010/main" val="40080164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AutoShape 8"/>
          <p:cNvSpPr>
            <a:spLocks noChangeArrowheads="1"/>
          </p:cNvSpPr>
          <p:nvPr userDrawn="1"/>
        </p:nvSpPr>
        <p:spPr bwMode="auto">
          <a:xfrm rot="10800000">
            <a:off x="8507126" y="1234079"/>
            <a:ext cx="694255" cy="998260"/>
          </a:xfrm>
          <a:prstGeom prst="rtTriangle">
            <a:avLst/>
          </a:prstGeom>
          <a:solidFill>
            <a:schemeClr val="bg2"/>
          </a:soli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160" dirty="0" smtClean="0">
              <a:solidFill>
                <a:prstClr val="black"/>
              </a:solidFill>
            </a:endParaRPr>
          </a:p>
        </p:txBody>
      </p:sp>
      <p:sp>
        <p:nvSpPr>
          <p:cNvPr id="7" name="Rectangle 9"/>
          <p:cNvSpPr>
            <a:spLocks noChangeArrowheads="1"/>
          </p:cNvSpPr>
          <p:nvPr userDrawn="1"/>
        </p:nvSpPr>
        <p:spPr bwMode="auto">
          <a:xfrm>
            <a:off x="0" y="1"/>
            <a:ext cx="9220200" cy="1436840"/>
          </a:xfrm>
          <a:prstGeom prst="rect">
            <a:avLst/>
          </a:prstGeom>
          <a:solidFill>
            <a:schemeClr val="bg2"/>
          </a:soli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160" dirty="0" smtClean="0">
              <a:solidFill>
                <a:prstClr val="black"/>
              </a:solidFill>
            </a:endParaRPr>
          </a:p>
        </p:txBody>
      </p:sp>
      <p:sp>
        <p:nvSpPr>
          <p:cNvPr id="8" name="Title 1"/>
          <p:cNvSpPr>
            <a:spLocks noGrp="1"/>
          </p:cNvSpPr>
          <p:nvPr>
            <p:ph type="title"/>
          </p:nvPr>
        </p:nvSpPr>
        <p:spPr>
          <a:xfrm>
            <a:off x="457200" y="210241"/>
            <a:ext cx="8229600" cy="1143000"/>
          </a:xfrm>
        </p:spPr>
        <p:txBody>
          <a:bodyPr>
            <a:normAutofit/>
          </a:bodyPr>
          <a:lstStyle>
            <a:lvl1pPr algn="l">
              <a:defRPr sz="3600">
                <a:solidFill>
                  <a:schemeClr val="bg1"/>
                </a:solidFill>
              </a:defRPr>
            </a:lvl1pPr>
          </a:lstStyle>
          <a:p>
            <a:r>
              <a:rPr lang="en-US" smtClean="0"/>
              <a:t>Click to edit Master title style</a:t>
            </a:r>
            <a:endParaRPr lang="en-US" dirty="0"/>
          </a:p>
        </p:txBody>
      </p:sp>
      <p:pic>
        <p:nvPicPr>
          <p:cNvPr id="5" name="Picture 12" descr="pink_dark_bham-smal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005" y="5683956"/>
            <a:ext cx="2233613" cy="108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457200" y="1751789"/>
            <a:ext cx="7869676" cy="3431112"/>
          </a:xfrm>
        </p:spPr>
        <p:txBody>
          <a:bodyPr/>
          <a:lstStyle>
            <a:lvl1pPr>
              <a:buSzPct val="75000"/>
              <a:defRPr sz="3600"/>
            </a:lvl1pPr>
            <a:lvl2pPr>
              <a:buSzPct val="75000"/>
              <a:defRPr sz="2640"/>
            </a:lvl2pPr>
            <a:lvl3pPr>
              <a:buSzPct val="75000"/>
              <a:defRPr sz="2400"/>
            </a:lvl3pPr>
            <a:lvl4pPr>
              <a:buSzPct val="75000"/>
              <a:defRPr sz="2160"/>
            </a:lvl4pPr>
            <a:lvl5pPr>
              <a:buSzPct val="75000"/>
              <a:defRPr sz="216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316219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2027" y="1602127"/>
            <a:ext cx="7869676" cy="772232"/>
          </a:xfrm>
        </p:spPr>
        <p:txBody>
          <a:bodyPr>
            <a:normAutofit/>
          </a:bodyPr>
          <a:lstStyle>
            <a:lvl1pPr algn="l">
              <a:defRPr sz="3840" b="1">
                <a:solidFill>
                  <a:srgbClr val="641F45"/>
                </a:solidFill>
                <a:latin typeface="Arial"/>
                <a:cs typeface="Arial"/>
              </a:defRPr>
            </a:lvl1pPr>
          </a:lstStyle>
          <a:p>
            <a:r>
              <a:rPr lang="en-US" dirty="0" smtClean="0"/>
              <a:t>Click to edit Master title style</a:t>
            </a:r>
            <a:endParaRPr lang="en-US" dirty="0"/>
          </a:p>
        </p:txBody>
      </p:sp>
      <p:sp>
        <p:nvSpPr>
          <p:cNvPr id="5" name="Content Placeholder 2"/>
          <p:cNvSpPr>
            <a:spLocks noGrp="1"/>
          </p:cNvSpPr>
          <p:nvPr>
            <p:ph idx="1"/>
          </p:nvPr>
        </p:nvSpPr>
        <p:spPr>
          <a:xfrm>
            <a:off x="642027" y="2545563"/>
            <a:ext cx="7869676" cy="3687920"/>
          </a:xfrm>
        </p:spPr>
        <p:txBody>
          <a:bodyPr/>
          <a:lstStyle>
            <a:lvl1pPr>
              <a:buSzPct val="75000"/>
              <a:defRPr sz="3600"/>
            </a:lvl1pPr>
            <a:lvl2pPr>
              <a:buSzPct val="75000"/>
              <a:defRPr sz="2640"/>
            </a:lvl2pPr>
            <a:lvl3pPr>
              <a:buSzPct val="75000"/>
              <a:defRPr sz="2400"/>
            </a:lvl3pPr>
            <a:lvl4pPr>
              <a:buSzPct val="75000"/>
              <a:defRPr sz="2160"/>
            </a:lvl4pPr>
            <a:lvl5pPr>
              <a:buSzPct val="75000"/>
              <a:defRPr sz="216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AutoShape 8"/>
          <p:cNvSpPr>
            <a:spLocks noChangeArrowheads="1"/>
          </p:cNvSpPr>
          <p:nvPr userDrawn="1"/>
        </p:nvSpPr>
        <p:spPr bwMode="auto">
          <a:xfrm rot="5400000">
            <a:off x="8228197" y="5942199"/>
            <a:ext cx="999727" cy="831883"/>
          </a:xfrm>
          <a:prstGeom prst="rtTriangle">
            <a:avLst/>
          </a:prstGeom>
          <a:solidFill>
            <a:schemeClr val="bg2"/>
          </a:soli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z="2160" dirty="0" smtClean="0">
              <a:solidFill>
                <a:prstClr val="black"/>
              </a:solidFill>
            </a:endParaRPr>
          </a:p>
        </p:txBody>
      </p:sp>
      <p:pic>
        <p:nvPicPr>
          <p:cNvPr id="8" name="Picture 12" descr="pink_dark_bham-smal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101" y="273044"/>
            <a:ext cx="2180974" cy="105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91081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28354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FED6DDF-24DB-4092-B357-EDDBE18465F3}" type="datetimeFigureOut">
              <a:rPr lang="en-GB" smtClean="0"/>
              <a:t>01/03/2017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72885D-15F0-46C1-A6A2-45ABA66E8651}" type="slidenum">
              <a:rPr lang="en-GB" smtClean="0"/>
              <a:t>‹#›</a:t>
            </a:fld>
            <a:endParaRPr lang="en-GB" dirty="0"/>
          </a:p>
        </p:txBody>
      </p:sp>
    </p:spTree>
    <p:extLst>
      <p:ext uri="{BB962C8B-B14F-4D97-AF65-F5344CB8AC3E}">
        <p14:creationId xmlns:p14="http://schemas.microsoft.com/office/powerpoint/2010/main" val="113159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709740"/>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7"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FED6DDF-24DB-4092-B357-EDDBE18465F3}" type="datetimeFigureOut">
              <a:rPr lang="en-GB" smtClean="0"/>
              <a:t>01/03/2017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F72885D-15F0-46C1-A6A2-45ABA66E8651}" type="slidenum">
              <a:rPr lang="en-GB" smtClean="0"/>
              <a:t>‹#›</a:t>
            </a:fld>
            <a:endParaRPr lang="en-GB" dirty="0"/>
          </a:p>
        </p:txBody>
      </p:sp>
    </p:spTree>
    <p:extLst>
      <p:ext uri="{BB962C8B-B14F-4D97-AF65-F5344CB8AC3E}">
        <p14:creationId xmlns:p14="http://schemas.microsoft.com/office/powerpoint/2010/main" val="398332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526925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BAAF8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Tree>
    <p:extLst>
      <p:ext uri="{BB962C8B-B14F-4D97-AF65-F5344CB8AC3E}">
        <p14:creationId xmlns:p14="http://schemas.microsoft.com/office/powerpoint/2010/main" val="921053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4"/>
            <a:ext cx="38862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4"/>
            <a:ext cx="38862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FED6DDF-24DB-4092-B357-EDDBE18465F3}" type="datetimeFigureOut">
              <a:rPr lang="en-GB" smtClean="0"/>
              <a:t>01/03/2017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F72885D-15F0-46C1-A6A2-45ABA66E8651}" type="slidenum">
              <a:rPr lang="en-GB" smtClean="0"/>
              <a:t>‹#›</a:t>
            </a:fld>
            <a:endParaRPr lang="en-GB" dirty="0"/>
          </a:p>
        </p:txBody>
      </p:sp>
    </p:spTree>
    <p:extLst>
      <p:ext uri="{BB962C8B-B14F-4D97-AF65-F5344CB8AC3E}">
        <p14:creationId xmlns:p14="http://schemas.microsoft.com/office/powerpoint/2010/main" val="172418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FED6DDF-24DB-4092-B357-EDDBE18465F3}" type="datetimeFigureOut">
              <a:rPr lang="en-GB" smtClean="0"/>
              <a:t>01/03/2017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F72885D-15F0-46C1-A6A2-45ABA66E8651}" type="slidenum">
              <a:rPr lang="en-GB" smtClean="0"/>
              <a:t>‹#›</a:t>
            </a:fld>
            <a:endParaRPr lang="en-GB" dirty="0"/>
          </a:p>
        </p:txBody>
      </p:sp>
    </p:spTree>
    <p:extLst>
      <p:ext uri="{BB962C8B-B14F-4D97-AF65-F5344CB8AC3E}">
        <p14:creationId xmlns:p14="http://schemas.microsoft.com/office/powerpoint/2010/main" val="419810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FED6DDF-24DB-4092-B357-EDDBE18465F3}" type="datetimeFigureOut">
              <a:rPr lang="en-GB" smtClean="0"/>
              <a:t>01/03/2017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F72885D-15F0-46C1-A6A2-45ABA66E8651}" type="slidenum">
              <a:rPr lang="en-GB" smtClean="0"/>
              <a:t>‹#›</a:t>
            </a:fld>
            <a:endParaRPr lang="en-GB" dirty="0"/>
          </a:p>
        </p:txBody>
      </p:sp>
    </p:spTree>
    <p:extLst>
      <p:ext uri="{BB962C8B-B14F-4D97-AF65-F5344CB8AC3E}">
        <p14:creationId xmlns:p14="http://schemas.microsoft.com/office/powerpoint/2010/main" val="682591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D6DDF-24DB-4092-B357-EDDBE18465F3}" type="datetimeFigureOut">
              <a:rPr lang="en-GB" smtClean="0"/>
              <a:t>01/03/2017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F72885D-15F0-46C1-A6A2-45ABA66E8651}" type="slidenum">
              <a:rPr lang="en-GB" smtClean="0"/>
              <a:t>‹#›</a:t>
            </a:fld>
            <a:endParaRPr lang="en-GB" dirty="0"/>
          </a:p>
        </p:txBody>
      </p:sp>
    </p:spTree>
    <p:extLst>
      <p:ext uri="{BB962C8B-B14F-4D97-AF65-F5344CB8AC3E}">
        <p14:creationId xmlns:p14="http://schemas.microsoft.com/office/powerpoint/2010/main" val="223219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ED6DDF-24DB-4092-B357-EDDBE18465F3}" type="datetimeFigureOut">
              <a:rPr lang="en-GB" smtClean="0"/>
              <a:t>01/03/2017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F72885D-15F0-46C1-A6A2-45ABA66E8651}" type="slidenum">
              <a:rPr lang="en-GB" smtClean="0"/>
              <a:t>‹#›</a:t>
            </a:fld>
            <a:endParaRPr lang="en-GB" dirty="0"/>
          </a:p>
        </p:txBody>
      </p:sp>
    </p:spTree>
    <p:extLst>
      <p:ext uri="{BB962C8B-B14F-4D97-AF65-F5344CB8AC3E}">
        <p14:creationId xmlns:p14="http://schemas.microsoft.com/office/powerpoint/2010/main" val="2739351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FED6DDF-24DB-4092-B357-EDDBE18465F3}" type="datetimeFigureOut">
              <a:rPr lang="en-GB" smtClean="0"/>
              <a:t>01/03/2017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F72885D-15F0-46C1-A6A2-45ABA66E8651}" type="slidenum">
              <a:rPr lang="en-GB" smtClean="0"/>
              <a:t>‹#›</a:t>
            </a:fld>
            <a:endParaRPr lang="en-GB" dirty="0"/>
          </a:p>
        </p:txBody>
      </p:sp>
    </p:spTree>
    <p:extLst>
      <p:ext uri="{BB962C8B-B14F-4D97-AF65-F5344CB8AC3E}">
        <p14:creationId xmlns:p14="http://schemas.microsoft.com/office/powerpoint/2010/main" val="3623797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0.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5.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7.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6.xml"/><Relationship Id="rId1"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D6DDF-24DB-4092-B357-EDDBE18465F3}" type="datetimeFigureOut">
              <a:rPr lang="en-GB" smtClean="0"/>
              <a:t>01/03/2017</a:t>
            </a:fld>
            <a:endParaRPr lang="en-GB"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72885D-15F0-46C1-A6A2-45ABA66E8651}" type="slidenum">
              <a:rPr lang="en-GB" smtClean="0"/>
              <a:t>‹#›</a:t>
            </a:fld>
            <a:endParaRPr lang="en-GB" dirty="0"/>
          </a:p>
        </p:txBody>
      </p:sp>
    </p:spTree>
    <p:extLst>
      <p:ext uri="{BB962C8B-B14F-4D97-AF65-F5344CB8AC3E}">
        <p14:creationId xmlns:p14="http://schemas.microsoft.com/office/powerpoint/2010/main" val="2059734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6D062AD3-B8E3-4572-8B9B-00547CE94D29}"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876AF1A7-2377-44DC-BF2F-85008E9ADB65}"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39006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txStyles>
    <p:titleStyle>
      <a:lvl1pPr algn="ctr" defTabSz="54864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548640" rtl="0" eaLnBrk="1" latinLnBrk="0" hangingPunct="1">
        <a:spcBef>
          <a:spcPct val="20000"/>
        </a:spcBef>
        <a:buClr>
          <a:srgbClr val="641F45"/>
        </a:buClr>
        <a:buFont typeface="Arial" panose="020B0604020202020204" pitchFamily="34" charset="0"/>
        <a:buChar char="►"/>
        <a:defRPr sz="4800" kern="1200">
          <a:solidFill>
            <a:schemeClr val="tx1"/>
          </a:solidFill>
          <a:latin typeface="+mn-lt"/>
          <a:ea typeface="+mn-ea"/>
          <a:cs typeface="+mn-cs"/>
        </a:defRPr>
      </a:lvl1pPr>
      <a:lvl2pPr marL="891540" indent="-342900" algn="l" defTabSz="548640" rtl="0" eaLnBrk="1" latinLnBrk="0" hangingPunct="1">
        <a:spcBef>
          <a:spcPct val="20000"/>
        </a:spcBef>
        <a:buClr>
          <a:srgbClr val="641F45"/>
        </a:buClr>
        <a:buFont typeface="Arial" panose="020B0604020202020204" pitchFamily="34" charset="0"/>
        <a:buChar char="►"/>
        <a:defRPr sz="3360" kern="1200">
          <a:solidFill>
            <a:schemeClr val="tx1"/>
          </a:solidFill>
          <a:latin typeface="+mn-lt"/>
          <a:ea typeface="+mn-ea"/>
          <a:cs typeface="+mn-cs"/>
        </a:defRPr>
      </a:lvl2pPr>
      <a:lvl3pPr marL="1371600" indent="-274320" algn="l" defTabSz="548640" rtl="0" eaLnBrk="1" latinLnBrk="0" hangingPunct="1">
        <a:spcBef>
          <a:spcPct val="20000"/>
        </a:spcBef>
        <a:buClr>
          <a:srgbClr val="641F45"/>
        </a:buClr>
        <a:buFont typeface="Arial" panose="020B0604020202020204" pitchFamily="34" charset="0"/>
        <a:buChar char="►"/>
        <a:defRPr sz="2880" kern="1200">
          <a:solidFill>
            <a:schemeClr val="tx1"/>
          </a:solidFill>
          <a:latin typeface="+mn-lt"/>
          <a:ea typeface="+mn-ea"/>
          <a:cs typeface="+mn-cs"/>
        </a:defRPr>
      </a:lvl3pPr>
      <a:lvl4pPr marL="1920240" indent="-274320" algn="l" defTabSz="548640" rtl="0" eaLnBrk="1" latinLnBrk="0" hangingPunct="1">
        <a:spcBef>
          <a:spcPct val="20000"/>
        </a:spcBef>
        <a:buClr>
          <a:srgbClr val="641F45"/>
        </a:buClr>
        <a:buFont typeface="Arial" panose="020B0604020202020204" pitchFamily="34" charset="0"/>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Clr>
          <a:srgbClr val="641F45"/>
        </a:buClr>
        <a:buFont typeface="Arial" panose="020B0604020202020204" pitchFamily="34" charset="0"/>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84000">
              <a:srgbClr val="FFFFFF"/>
            </a:gs>
            <a:gs pos="100000">
              <a:srgbClr val="BAAF8E"/>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pic>
        <p:nvPicPr>
          <p:cNvPr id="1028" name="Picture 7" descr="UKSG-cmyk-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9753" y="5475289"/>
            <a:ext cx="1820863"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Lst>
  <p:txStyles>
    <p:titleStyle>
      <a:lvl1pPr algn="ctr" defTabSz="457200" rtl="0" eaLnBrk="0" fontAlgn="base" hangingPunct="0">
        <a:spcBef>
          <a:spcPct val="0"/>
        </a:spcBef>
        <a:spcAft>
          <a:spcPct val="0"/>
        </a:spcAft>
        <a:defRPr sz="4400" kern="1200">
          <a:solidFill>
            <a:srgbClr val="00979C"/>
          </a:solidFill>
          <a:latin typeface="+mj-lt"/>
          <a:ea typeface="MS PGothic" pitchFamily="34" charset="-128"/>
          <a:cs typeface="+mj-cs"/>
        </a:defRPr>
      </a:lvl1pPr>
      <a:lvl2pPr algn="ctr" defTabSz="457200" rtl="0" eaLnBrk="0" fontAlgn="base" hangingPunct="0">
        <a:spcBef>
          <a:spcPct val="0"/>
        </a:spcBef>
        <a:spcAft>
          <a:spcPct val="0"/>
        </a:spcAft>
        <a:defRPr sz="4400">
          <a:solidFill>
            <a:srgbClr val="00979C"/>
          </a:solidFill>
          <a:latin typeface="Arial Rounded MT Bold" pitchFamily="34" charset="0"/>
          <a:ea typeface="MS PGothic" pitchFamily="34" charset="-128"/>
        </a:defRPr>
      </a:lvl2pPr>
      <a:lvl3pPr algn="ctr" defTabSz="457200" rtl="0" eaLnBrk="0" fontAlgn="base" hangingPunct="0">
        <a:spcBef>
          <a:spcPct val="0"/>
        </a:spcBef>
        <a:spcAft>
          <a:spcPct val="0"/>
        </a:spcAft>
        <a:defRPr sz="4400">
          <a:solidFill>
            <a:srgbClr val="00979C"/>
          </a:solidFill>
          <a:latin typeface="Arial Rounded MT Bold" pitchFamily="34" charset="0"/>
          <a:ea typeface="MS PGothic" pitchFamily="34" charset="-128"/>
        </a:defRPr>
      </a:lvl3pPr>
      <a:lvl4pPr algn="ctr" defTabSz="457200" rtl="0" eaLnBrk="0" fontAlgn="base" hangingPunct="0">
        <a:spcBef>
          <a:spcPct val="0"/>
        </a:spcBef>
        <a:spcAft>
          <a:spcPct val="0"/>
        </a:spcAft>
        <a:defRPr sz="4400">
          <a:solidFill>
            <a:srgbClr val="00979C"/>
          </a:solidFill>
          <a:latin typeface="Arial Rounded MT Bold" pitchFamily="34" charset="0"/>
          <a:ea typeface="MS PGothic" pitchFamily="34" charset="-128"/>
        </a:defRPr>
      </a:lvl4pPr>
      <a:lvl5pPr algn="ctr" defTabSz="457200" rtl="0" eaLnBrk="0" fontAlgn="base" hangingPunct="0">
        <a:spcBef>
          <a:spcPct val="0"/>
        </a:spcBef>
        <a:spcAft>
          <a:spcPct val="0"/>
        </a:spcAft>
        <a:defRPr sz="4400">
          <a:solidFill>
            <a:srgbClr val="00979C"/>
          </a:solidFill>
          <a:latin typeface="Arial Rounded MT Bold" pitchFamily="34" charset="0"/>
          <a:ea typeface="MS PGothic" pitchFamily="34" charset="-128"/>
        </a:defRPr>
      </a:lvl5pPr>
      <a:lvl6pPr marL="457200" algn="ctr" defTabSz="457200" rtl="0" fontAlgn="base">
        <a:spcBef>
          <a:spcPct val="0"/>
        </a:spcBef>
        <a:spcAft>
          <a:spcPct val="0"/>
        </a:spcAft>
        <a:defRPr sz="4400">
          <a:solidFill>
            <a:srgbClr val="00979C"/>
          </a:solidFill>
          <a:latin typeface="Arial Rounded MT Bold" pitchFamily="34" charset="0"/>
          <a:ea typeface="MS PGothic" pitchFamily="34" charset="-128"/>
        </a:defRPr>
      </a:lvl6pPr>
      <a:lvl7pPr marL="914400" algn="ctr" defTabSz="457200" rtl="0" fontAlgn="base">
        <a:spcBef>
          <a:spcPct val="0"/>
        </a:spcBef>
        <a:spcAft>
          <a:spcPct val="0"/>
        </a:spcAft>
        <a:defRPr sz="4400">
          <a:solidFill>
            <a:srgbClr val="00979C"/>
          </a:solidFill>
          <a:latin typeface="Arial Rounded MT Bold" pitchFamily="34" charset="0"/>
          <a:ea typeface="MS PGothic" pitchFamily="34" charset="-128"/>
        </a:defRPr>
      </a:lvl7pPr>
      <a:lvl8pPr marL="1371600" algn="ctr" defTabSz="457200" rtl="0" fontAlgn="base">
        <a:spcBef>
          <a:spcPct val="0"/>
        </a:spcBef>
        <a:spcAft>
          <a:spcPct val="0"/>
        </a:spcAft>
        <a:defRPr sz="4400">
          <a:solidFill>
            <a:srgbClr val="00979C"/>
          </a:solidFill>
          <a:latin typeface="Arial Rounded MT Bold" pitchFamily="34" charset="0"/>
          <a:ea typeface="MS PGothic" pitchFamily="34" charset="-128"/>
        </a:defRPr>
      </a:lvl8pPr>
      <a:lvl9pPr marL="1828800" algn="ctr" defTabSz="457200" rtl="0" fontAlgn="base">
        <a:spcBef>
          <a:spcPct val="0"/>
        </a:spcBef>
        <a:spcAft>
          <a:spcPct val="0"/>
        </a:spcAft>
        <a:defRPr sz="4400">
          <a:solidFill>
            <a:srgbClr val="00979C"/>
          </a:solidFill>
          <a:latin typeface="Arial Rounded MT Bold"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defRPr sz="3200" kern="1200">
          <a:solidFill>
            <a:schemeClr val="tx1"/>
          </a:solidFill>
          <a:latin typeface="+mn-lt"/>
          <a:ea typeface="MS PGothic" pitchFamily="34" charset="-128"/>
          <a:cs typeface="+mn-cs"/>
        </a:defRPr>
      </a:lvl1pPr>
      <a:lvl2pPr marL="457200" algn="l" defTabSz="457200" rtl="0" eaLnBrk="0" fontAlgn="base" hangingPunct="0">
        <a:spcBef>
          <a:spcPct val="20000"/>
        </a:spcBef>
        <a:spcAft>
          <a:spcPct val="0"/>
        </a:spcAft>
        <a:buFont typeface="Arial" pitchFamily="34" charset="0"/>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4"/>
            <a:ext cx="78867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772D22-711A-41E6-82C2-DC65FE6AE330}" type="datetimeFigureOut">
              <a:rPr lang="en-GB" smtClean="0">
                <a:solidFill>
                  <a:prstClr val="black">
                    <a:tint val="75000"/>
                  </a:prstClr>
                </a:solidFill>
              </a:rPr>
              <a:pPr/>
              <a:t>01/03/2017</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543280-3A65-4316-87F8-E5120540626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224087897"/>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vicki.mcgarvey@staffs.ac.uk"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forms/d/e/1FAIpQLSd3CNbXwhrdFDFYNV_Z2QKoqsghlmcb5So-Yq0fviLHoLJ7pA/viewform"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s://www.jiscmail.ac.uk/cgi-bin/webadmin?A0=LIS-ACCESSIBILITY" TargetMode="External"/><Relationship Id="rId7" Type="http://schemas.openxmlformats.org/officeDocument/2006/relationships/hyperlink" Target="https://sites.google.com/site/ebookaudit2016/data-and-related-fileds" TargetMode="Externa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hyperlink" Target="https://sites.google.com/site/ebookaudit2016/using-the-data" TargetMode="External"/><Relationship Id="rId5" Type="http://schemas.openxmlformats.org/officeDocument/2006/relationships/hyperlink" Target="https://docs.google.com/document/d/1LSo6eubwWTO_ydg3EKIESpG6f-gZrDthsKCH2N41PaE/edit" TargetMode="External"/><Relationship Id="rId4" Type="http://schemas.openxmlformats.org/officeDocument/2006/relationships/hyperlink" Target="https://docs.google.com/viewer?a=v&amp;pid=sites&amp;srcid=ZGVmYXVsdGRvbWFpbnxlYm9va2F1ZGl0MjAxNnxneDpmY2YyOWIyNWY4YjhkN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hyperlink" Target="https://sites.google.com/site/ebookaudit2016/home" TargetMode="External"/><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forms/d/10ZF5o0IuknfNoIgDqgphEltnQLgfwUyBwIOFNZMR4cY/viewanalytics" TargetMode="External"/><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hyperlink" Target="https://sites.google.com/site/ebookaudit2016/home" TargetMode="External"/><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hyperlink" Target="mailto:ebookaudithelp@gmail.com"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2251" y="0"/>
            <a:ext cx="3841750" cy="6858000"/>
          </a:xfrm>
          <a:prstGeom prst="rect">
            <a:avLst/>
          </a:prstGeom>
        </p:spPr>
      </p:pic>
      <p:sp>
        <p:nvSpPr>
          <p:cNvPr id="6" name="TextBox 5"/>
          <p:cNvSpPr txBox="1"/>
          <p:nvPr/>
        </p:nvSpPr>
        <p:spPr>
          <a:xfrm>
            <a:off x="68581" y="382012"/>
            <a:ext cx="5233670" cy="5509200"/>
          </a:xfrm>
          <a:prstGeom prst="rect">
            <a:avLst/>
          </a:prstGeom>
          <a:noFill/>
        </p:spPr>
        <p:txBody>
          <a:bodyPr wrap="square" rtlCol="0">
            <a:spAutoFit/>
          </a:bodyPr>
          <a:lstStyle/>
          <a:p>
            <a:r>
              <a:rPr lang="en-GB" sz="2400" dirty="0" smtClean="0"/>
              <a:t>Vicki McGarvey </a:t>
            </a:r>
          </a:p>
          <a:p>
            <a:r>
              <a:rPr lang="en-GB" sz="2400" dirty="0" smtClean="0"/>
              <a:t>Learning and Information Services Manager</a:t>
            </a:r>
          </a:p>
          <a:p>
            <a:r>
              <a:rPr lang="en-GB" sz="2400" dirty="0" smtClean="0"/>
              <a:t>Collection Management, </a:t>
            </a:r>
          </a:p>
          <a:p>
            <a:r>
              <a:rPr lang="en-GB" sz="2400" dirty="0" smtClean="0"/>
              <a:t>Research &amp; Digital Resources</a:t>
            </a:r>
          </a:p>
          <a:p>
            <a:r>
              <a:rPr lang="en-GB" sz="2400" dirty="0" smtClean="0"/>
              <a:t>@</a:t>
            </a:r>
            <a:r>
              <a:rPr lang="en-GB" sz="2400" dirty="0" err="1" smtClean="0"/>
              <a:t>vickimcgarvey</a:t>
            </a:r>
            <a:r>
              <a:rPr lang="en-GB" sz="2400" dirty="0" smtClean="0"/>
              <a:t> </a:t>
            </a:r>
            <a:r>
              <a:rPr lang="en-GB" sz="2400" dirty="0" smtClean="0">
                <a:hlinkClick r:id="rId4"/>
              </a:rPr>
              <a:t>vicki.mcgarvey@staffs.ac.uk</a:t>
            </a:r>
            <a:r>
              <a:rPr lang="en-GB" sz="2400" dirty="0" smtClean="0"/>
              <a:t> </a:t>
            </a:r>
          </a:p>
          <a:p>
            <a:endParaRPr lang="en-GB" sz="2800" dirty="0" smtClean="0"/>
          </a:p>
          <a:p>
            <a:endParaRPr lang="en-GB" sz="2800" dirty="0" smtClean="0"/>
          </a:p>
          <a:p>
            <a:r>
              <a:rPr lang="en-GB" sz="3200" dirty="0" smtClean="0"/>
              <a:t>e</a:t>
            </a:r>
            <a:r>
              <a:rPr lang="en-GB" sz="3200" dirty="0"/>
              <a:t>B</a:t>
            </a:r>
            <a:r>
              <a:rPr lang="en-GB" sz="3200" dirty="0" smtClean="0"/>
              <a:t>ooks, as another window opens… </a:t>
            </a:r>
          </a:p>
          <a:p>
            <a:r>
              <a:rPr lang="en-GB" sz="3200" dirty="0" smtClean="0"/>
              <a:t>another one closes…</a:t>
            </a:r>
          </a:p>
          <a:p>
            <a:r>
              <a:rPr lang="en-GB" sz="3200" dirty="0" smtClean="0"/>
              <a:t>then another one opens…</a:t>
            </a:r>
          </a:p>
        </p:txBody>
      </p:sp>
    </p:spTree>
    <p:extLst>
      <p:ext uri="{BB962C8B-B14F-4D97-AF65-F5344CB8AC3E}">
        <p14:creationId xmlns:p14="http://schemas.microsoft.com/office/powerpoint/2010/main" val="2674463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Purchasing options: </a:t>
            </a:r>
            <a:r>
              <a:rPr lang="en-GB" b="1" dirty="0" smtClean="0"/>
              <a:t>Outright purchase models</a:t>
            </a:r>
            <a:endParaRPr lang="en-GB" b="1" dirty="0"/>
          </a:p>
        </p:txBody>
      </p:sp>
      <p:sp>
        <p:nvSpPr>
          <p:cNvPr id="3" name="Content Placeholder 2"/>
          <p:cNvSpPr>
            <a:spLocks noGrp="1"/>
          </p:cNvSpPr>
          <p:nvPr>
            <p:ph idx="1"/>
          </p:nvPr>
        </p:nvSpPr>
        <p:spPr/>
        <p:txBody>
          <a:bodyPr>
            <a:normAutofit fontScale="85000" lnSpcReduction="20000"/>
          </a:bodyPr>
          <a:lstStyle/>
          <a:p>
            <a:r>
              <a:rPr lang="en-GB" dirty="0"/>
              <a:t>Single </a:t>
            </a:r>
            <a:r>
              <a:rPr lang="en-GB" dirty="0" smtClean="0"/>
              <a:t>user – downloadable or not downloadable?</a:t>
            </a:r>
          </a:p>
          <a:p>
            <a:r>
              <a:rPr lang="en-GB" dirty="0" smtClean="0"/>
              <a:t>Multi-user 3 users? 5 users? 10 users? Unlimited users?</a:t>
            </a:r>
          </a:p>
          <a:p>
            <a:r>
              <a:rPr lang="en-GB" dirty="0" smtClean="0"/>
              <a:t>Credit model</a:t>
            </a:r>
          </a:p>
          <a:p>
            <a:r>
              <a:rPr lang="en-GB" dirty="0" smtClean="0"/>
              <a:t>“Expiring” models</a:t>
            </a:r>
          </a:p>
          <a:p>
            <a:r>
              <a:rPr lang="en-GB" dirty="0" smtClean="0"/>
              <a:t>Mixing models</a:t>
            </a:r>
          </a:p>
        </p:txBody>
      </p:sp>
    </p:spTree>
    <p:extLst>
      <p:ext uri="{BB962C8B-B14F-4D97-AF65-F5344CB8AC3E}">
        <p14:creationId xmlns:p14="http://schemas.microsoft.com/office/powerpoint/2010/main" val="3105425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877" y="217826"/>
            <a:ext cx="5791199" cy="1149797"/>
          </a:xfrm>
        </p:spPr>
        <p:txBody>
          <a:bodyPr>
            <a:normAutofit fontScale="90000"/>
          </a:bodyPr>
          <a:lstStyle/>
          <a:p>
            <a:pPr algn="ctr"/>
            <a:r>
              <a:rPr lang="en-GB" dirty="0"/>
              <a:t>PDA (Patron Driven Acquisition</a:t>
            </a:r>
            <a:r>
              <a:rPr lang="en-GB" dirty="0" smtClean="0"/>
              <a:t>)</a:t>
            </a:r>
            <a:r>
              <a:rPr lang="en-GB" dirty="0"/>
              <a:t/>
            </a:r>
            <a:br>
              <a:rPr lang="en-GB" dirty="0"/>
            </a:br>
            <a:endParaRPr lang="en-GB" dirty="0"/>
          </a:p>
        </p:txBody>
      </p:sp>
      <p:pic>
        <p:nvPicPr>
          <p:cNvPr id="4" name="Content Placeholder 3"/>
          <p:cNvPicPr>
            <a:picLocks noGrp="1" noChangeAspect="1"/>
          </p:cNvPicPr>
          <p:nvPr>
            <p:ph idx="1"/>
          </p:nvPr>
        </p:nvPicPr>
        <p:blipFill rotWithShape="1">
          <a:blip r:embed="rId3"/>
          <a:srcRect l="10809" t="20147" r="57370" b="31296"/>
          <a:stretch/>
        </p:blipFill>
        <p:spPr>
          <a:xfrm>
            <a:off x="1048357" y="1473199"/>
            <a:ext cx="7171718" cy="5041901"/>
          </a:xfrm>
          <a:prstGeom prst="rect">
            <a:avLst/>
          </a:prstGeom>
        </p:spPr>
      </p:pic>
    </p:spTree>
    <p:extLst>
      <p:ext uri="{BB962C8B-B14F-4D97-AF65-F5344CB8AC3E}">
        <p14:creationId xmlns:p14="http://schemas.microsoft.com/office/powerpoint/2010/main" val="35854665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9924" y="217827"/>
            <a:ext cx="4193713" cy="772232"/>
          </a:xfrm>
        </p:spPr>
        <p:txBody>
          <a:bodyPr>
            <a:normAutofit/>
          </a:bodyPr>
          <a:lstStyle/>
          <a:p>
            <a:r>
              <a:rPr lang="en-GB" dirty="0" smtClean="0"/>
              <a:t>Reading list PDA</a:t>
            </a:r>
            <a:endParaRPr lang="en-GB" dirty="0"/>
          </a:p>
        </p:txBody>
      </p:sp>
      <p:graphicFrame>
        <p:nvGraphicFramePr>
          <p:cNvPr id="15" name="Content Placeholder 14"/>
          <p:cNvGraphicFramePr>
            <a:graphicFrameLocks noGrp="1"/>
          </p:cNvGraphicFramePr>
          <p:nvPr>
            <p:ph idx="1"/>
            <p:extLst>
              <p:ext uri="{D42A27DB-BD31-4B8C-83A1-F6EECF244321}">
                <p14:modId xmlns:p14="http://schemas.microsoft.com/office/powerpoint/2010/main" val="668071319"/>
              </p:ext>
            </p:extLst>
          </p:nvPr>
        </p:nvGraphicFramePr>
        <p:xfrm>
          <a:off x="390526" y="812802"/>
          <a:ext cx="8121254" cy="54213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350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8877" y="217827"/>
            <a:ext cx="5791199" cy="1344273"/>
          </a:xfrm>
        </p:spPr>
        <p:txBody>
          <a:bodyPr>
            <a:normAutofit fontScale="90000"/>
          </a:bodyPr>
          <a:lstStyle/>
          <a:p>
            <a:pPr algn="ctr"/>
            <a:r>
              <a:rPr lang="en-GB" dirty="0" smtClean="0"/>
              <a:t>EBA </a:t>
            </a:r>
            <a:r>
              <a:rPr lang="en-GB" dirty="0"/>
              <a:t>(Evidence-based </a:t>
            </a:r>
            <a:r>
              <a:rPr lang="en-GB" dirty="0" smtClean="0"/>
              <a:t>Acquisition)</a:t>
            </a:r>
            <a:r>
              <a:rPr lang="en-GB" dirty="0"/>
              <a:t/>
            </a:r>
            <a:br>
              <a:rPr lang="en-GB" dirty="0"/>
            </a:br>
            <a:endParaRPr lang="en-GB" dirty="0"/>
          </a:p>
        </p:txBody>
      </p:sp>
      <p:pic>
        <p:nvPicPr>
          <p:cNvPr id="5" name="Picture 4"/>
          <p:cNvPicPr>
            <a:picLocks noChangeAspect="1"/>
          </p:cNvPicPr>
          <p:nvPr/>
        </p:nvPicPr>
        <p:blipFill rotWithShape="1">
          <a:blip r:embed="rId3"/>
          <a:srcRect l="2030" t="15690" r="54168" b="18034"/>
          <a:stretch/>
        </p:blipFill>
        <p:spPr>
          <a:xfrm>
            <a:off x="995464" y="1447800"/>
            <a:ext cx="7162800" cy="5041901"/>
          </a:xfrm>
          <a:prstGeom prst="rect">
            <a:avLst/>
          </a:prstGeom>
        </p:spPr>
      </p:pic>
    </p:spTree>
    <p:extLst>
      <p:ext uri="{BB962C8B-B14F-4D97-AF65-F5344CB8AC3E}">
        <p14:creationId xmlns:p14="http://schemas.microsoft.com/office/powerpoint/2010/main" val="2015402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28662" y="3822702"/>
            <a:ext cx="7510463" cy="18923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title"/>
          </p:nvPr>
        </p:nvSpPr>
        <p:spPr/>
        <p:txBody>
          <a:bodyPr>
            <a:normAutofit fontScale="90000"/>
          </a:bodyPr>
          <a:lstStyle/>
          <a:p>
            <a:r>
              <a:rPr lang="en-GB" dirty="0" smtClean="0"/>
              <a:t>Purchasing options: </a:t>
            </a:r>
            <a:r>
              <a:rPr lang="en-GB" b="1" dirty="0" smtClean="0"/>
              <a:t>Rentals/Short term loans</a:t>
            </a:r>
            <a:endParaRPr lang="en-GB" b="1" dirty="0"/>
          </a:p>
        </p:txBody>
      </p:sp>
      <p:sp>
        <p:nvSpPr>
          <p:cNvPr id="5" name="Content Placeholder 4"/>
          <p:cNvSpPr>
            <a:spLocks noGrp="1"/>
          </p:cNvSpPr>
          <p:nvPr>
            <p:ph idx="1"/>
          </p:nvPr>
        </p:nvSpPr>
        <p:spPr>
          <a:xfrm>
            <a:off x="457200" y="1751789"/>
            <a:ext cx="7869676" cy="4445811"/>
          </a:xfrm>
        </p:spPr>
        <p:txBody>
          <a:bodyPr>
            <a:normAutofit/>
          </a:bodyPr>
          <a:lstStyle/>
          <a:p>
            <a:r>
              <a:rPr lang="en-GB" dirty="0" smtClean="0"/>
              <a:t>Based on % of full price of title</a:t>
            </a:r>
          </a:p>
          <a:p>
            <a:r>
              <a:rPr lang="en-GB" dirty="0" smtClean="0"/>
              <a:t>Useful for ILL</a:t>
            </a:r>
          </a:p>
          <a:p>
            <a:r>
              <a:rPr lang="en-GB" dirty="0" smtClean="0"/>
              <a:t>Can be combined with PDA</a:t>
            </a:r>
          </a:p>
          <a:p>
            <a:pPr marL="0" indent="0">
              <a:buNone/>
            </a:pPr>
            <a:endParaRPr lang="en-US" sz="2000" dirty="0" smtClean="0"/>
          </a:p>
          <a:p>
            <a:pPr marL="480060" lvl="1" indent="0">
              <a:buNone/>
            </a:pPr>
            <a:r>
              <a:rPr lang="en-US" sz="2000" dirty="0" smtClean="0"/>
              <a:t>Moore</a:t>
            </a:r>
            <a:r>
              <a:rPr lang="en-US" sz="2000" dirty="0"/>
              <a:t>, A. 2014. Instant fulfilment: the successful use of patron </a:t>
            </a:r>
            <a:r>
              <a:rPr lang="en-US" sz="2000" dirty="0" smtClean="0"/>
              <a:t>driven acquisitions </a:t>
            </a:r>
            <a:r>
              <a:rPr lang="en-US" sz="2000" dirty="0"/>
              <a:t>to satisfy interlibrary loans. In: Woodward, H. (ed.) </a:t>
            </a:r>
            <a:r>
              <a:rPr lang="en-US" sz="2000" i="1" dirty="0" smtClean="0"/>
              <a:t>Ebooks in </a:t>
            </a:r>
            <a:r>
              <a:rPr lang="en-US" sz="2000" i="1" dirty="0"/>
              <a:t>Education: Realising the Vision. </a:t>
            </a:r>
            <a:r>
              <a:rPr lang="en-US" sz="2000" dirty="0"/>
              <a:t>Pp. 79–90. London: Ubiquity Press</a:t>
            </a:r>
            <a:r>
              <a:rPr lang="en-US" sz="2000" dirty="0" smtClean="0"/>
              <a:t>. 	DOI</a:t>
            </a:r>
            <a:r>
              <a:rPr lang="en-US" sz="2000" dirty="0"/>
              <a:t>: http://dx.doi.org/10.5334/bal.i</a:t>
            </a:r>
            <a:endParaRPr lang="en-GB" sz="2000" dirty="0"/>
          </a:p>
        </p:txBody>
      </p:sp>
    </p:spTree>
    <p:extLst>
      <p:ext uri="{BB962C8B-B14F-4D97-AF65-F5344CB8AC3E}">
        <p14:creationId xmlns:p14="http://schemas.microsoft.com/office/powerpoint/2010/main" val="3540291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Purchasing options: </a:t>
            </a:r>
            <a:r>
              <a:rPr lang="en-GB" b="1" dirty="0" smtClean="0"/>
              <a:t>Direct to Student</a:t>
            </a:r>
            <a:endParaRPr lang="en-GB" b="1" dirty="0"/>
          </a:p>
        </p:txBody>
      </p:sp>
      <p:sp>
        <p:nvSpPr>
          <p:cNvPr id="3" name="Content Placeholder 2"/>
          <p:cNvSpPr>
            <a:spLocks noGrp="1"/>
          </p:cNvSpPr>
          <p:nvPr>
            <p:ph idx="1"/>
          </p:nvPr>
        </p:nvSpPr>
        <p:spPr/>
        <p:txBody>
          <a:bodyPr>
            <a:normAutofit fontScale="92500"/>
          </a:bodyPr>
          <a:lstStyle/>
          <a:p>
            <a:r>
              <a:rPr lang="en-GB" dirty="0" smtClean="0"/>
              <a:t>Each student given their own copy for period of time</a:t>
            </a:r>
          </a:p>
          <a:p>
            <a:r>
              <a:rPr lang="en-GB" dirty="0" smtClean="0"/>
              <a:t>Available via publishers and services such as VitalSource and Kortext</a:t>
            </a:r>
          </a:p>
          <a:p>
            <a:r>
              <a:rPr lang="en-GB" dirty="0" smtClean="0"/>
              <a:t>Can be expensive but great service for students</a:t>
            </a:r>
          </a:p>
          <a:p>
            <a:pPr marL="0" indent="0">
              <a:buNone/>
            </a:pPr>
            <a:endParaRPr lang="en-GB" dirty="0"/>
          </a:p>
        </p:txBody>
      </p:sp>
    </p:spTree>
    <p:extLst>
      <p:ext uri="{BB962C8B-B14F-4D97-AF65-F5344CB8AC3E}">
        <p14:creationId xmlns:p14="http://schemas.microsoft.com/office/powerpoint/2010/main" val="2134615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Managing your collection: </a:t>
            </a:r>
            <a:r>
              <a:rPr lang="en-GB" b="1" dirty="0" smtClean="0"/>
              <a:t>Display</a:t>
            </a:r>
            <a:endParaRPr lang="en-GB" b="1" dirty="0"/>
          </a:p>
        </p:txBody>
      </p:sp>
      <p:pic>
        <p:nvPicPr>
          <p:cNvPr id="4" name="Picture 3"/>
          <p:cNvPicPr>
            <a:picLocks noChangeAspect="1"/>
          </p:cNvPicPr>
          <p:nvPr/>
        </p:nvPicPr>
        <p:blipFill rotWithShape="1">
          <a:blip r:embed="rId3"/>
          <a:srcRect l="56615" t="47656" r="6876" b="22917"/>
          <a:stretch/>
        </p:blipFill>
        <p:spPr>
          <a:xfrm>
            <a:off x="314326" y="1606350"/>
            <a:ext cx="7401329" cy="3181551"/>
          </a:xfrm>
          <a:prstGeom prst="rect">
            <a:avLst/>
          </a:prstGeom>
        </p:spPr>
      </p:pic>
      <p:pic>
        <p:nvPicPr>
          <p:cNvPr id="5" name="Picture 4"/>
          <p:cNvPicPr>
            <a:picLocks noChangeAspect="1"/>
          </p:cNvPicPr>
          <p:nvPr/>
        </p:nvPicPr>
        <p:blipFill rotWithShape="1">
          <a:blip r:embed="rId4"/>
          <a:srcRect l="59532" t="29556" r="9374" b="52735"/>
          <a:stretch/>
        </p:blipFill>
        <p:spPr>
          <a:xfrm>
            <a:off x="1975321" y="4021731"/>
            <a:ext cx="6711479" cy="2038551"/>
          </a:xfrm>
          <a:prstGeom prst="rect">
            <a:avLst/>
          </a:prstGeom>
        </p:spPr>
      </p:pic>
    </p:spTree>
    <p:extLst>
      <p:ext uri="{BB962C8B-B14F-4D97-AF65-F5344CB8AC3E}">
        <p14:creationId xmlns:p14="http://schemas.microsoft.com/office/powerpoint/2010/main" val="29662762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Managing your collection: </a:t>
            </a:r>
            <a:r>
              <a:rPr lang="en-GB" b="1" dirty="0" smtClean="0"/>
              <a:t>Marc records</a:t>
            </a:r>
            <a:endParaRPr lang="en-GB" b="1" dirty="0"/>
          </a:p>
        </p:txBody>
      </p:sp>
      <p:sp>
        <p:nvSpPr>
          <p:cNvPr id="3" name="Content Placeholder 2"/>
          <p:cNvSpPr>
            <a:spLocks noGrp="1"/>
          </p:cNvSpPr>
          <p:nvPr>
            <p:ph idx="1"/>
          </p:nvPr>
        </p:nvSpPr>
        <p:spPr/>
        <p:txBody>
          <a:bodyPr>
            <a:normAutofit/>
          </a:bodyPr>
          <a:lstStyle/>
          <a:p>
            <a:r>
              <a:rPr lang="en-GB" dirty="0" smtClean="0"/>
              <a:t>Loading e-book marc records into catalogue</a:t>
            </a:r>
          </a:p>
          <a:p>
            <a:r>
              <a:rPr lang="en-GB" dirty="0" smtClean="0"/>
              <a:t>Direct from publishers, aggregators or OCLC</a:t>
            </a:r>
          </a:p>
          <a:p>
            <a:r>
              <a:rPr lang="en-GB" dirty="0" smtClean="0"/>
              <a:t>Knowledge bases (journals A-Z list) </a:t>
            </a:r>
          </a:p>
        </p:txBody>
      </p:sp>
    </p:spTree>
    <p:extLst>
      <p:ext uri="{BB962C8B-B14F-4D97-AF65-F5344CB8AC3E}">
        <p14:creationId xmlns:p14="http://schemas.microsoft.com/office/powerpoint/2010/main" val="3201125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Managing your collection: </a:t>
            </a:r>
            <a:r>
              <a:rPr lang="en-GB" b="1" dirty="0" smtClean="0"/>
              <a:t>Usage statistics</a:t>
            </a:r>
            <a:endParaRPr lang="en-GB" b="1" dirty="0"/>
          </a:p>
        </p:txBody>
      </p:sp>
      <p:sp>
        <p:nvSpPr>
          <p:cNvPr id="3" name="Content Placeholder 2"/>
          <p:cNvSpPr>
            <a:spLocks noGrp="1"/>
          </p:cNvSpPr>
          <p:nvPr>
            <p:ph idx="1"/>
          </p:nvPr>
        </p:nvSpPr>
        <p:spPr/>
        <p:txBody>
          <a:bodyPr/>
          <a:lstStyle/>
          <a:p>
            <a:endParaRPr lang="en-GB" dirty="0" smtClean="0"/>
          </a:p>
          <a:p>
            <a:r>
              <a:rPr lang="en-GB" sz="2800" dirty="0" smtClean="0"/>
              <a:t>Turnaways</a:t>
            </a:r>
          </a:p>
          <a:p>
            <a:r>
              <a:rPr lang="en-GB" sz="2800" dirty="0" smtClean="0"/>
              <a:t>JUSP</a:t>
            </a:r>
          </a:p>
        </p:txBody>
      </p:sp>
      <p:pic>
        <p:nvPicPr>
          <p:cNvPr id="4" name="Picture 3"/>
          <p:cNvPicPr>
            <a:picLocks noChangeAspect="1"/>
          </p:cNvPicPr>
          <p:nvPr/>
        </p:nvPicPr>
        <p:blipFill>
          <a:blip r:embed="rId3"/>
          <a:stretch>
            <a:fillRect/>
          </a:stretch>
        </p:blipFill>
        <p:spPr>
          <a:xfrm>
            <a:off x="2957885" y="1473200"/>
            <a:ext cx="6005140" cy="5056872"/>
          </a:xfrm>
          <a:prstGeom prst="rect">
            <a:avLst/>
          </a:prstGeom>
        </p:spPr>
      </p:pic>
    </p:spTree>
    <p:extLst>
      <p:ext uri="{BB962C8B-B14F-4D97-AF65-F5344CB8AC3E}">
        <p14:creationId xmlns:p14="http://schemas.microsoft.com/office/powerpoint/2010/main" val="311703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smtClean="0">
                <a:latin typeface="Arial" panose="020B0604020202020204" pitchFamily="34" charset="0"/>
                <a:cs typeface="Arial" panose="020B0604020202020204" pitchFamily="34" charset="0"/>
              </a:rPr>
              <a:t>The eBook </a:t>
            </a:r>
            <a:br>
              <a:rPr lang="en-GB" dirty="0" smtClean="0">
                <a:latin typeface="Arial" panose="020B0604020202020204" pitchFamily="34" charset="0"/>
                <a:cs typeface="Arial" panose="020B0604020202020204" pitchFamily="34" charset="0"/>
              </a:rPr>
            </a:br>
            <a:r>
              <a:rPr lang="en-GB" dirty="0" smtClean="0">
                <a:latin typeface="Arial" panose="020B0604020202020204" pitchFamily="34" charset="0"/>
                <a:cs typeface="Arial" panose="020B0604020202020204" pitchFamily="34" charset="0"/>
              </a:rPr>
              <a:t>accessibility audit</a:t>
            </a:r>
            <a:endParaRPr lang="en-GB"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n-GB" dirty="0" smtClean="0">
                <a:latin typeface="Arial" panose="020B0604020202020204" pitchFamily="34" charset="0"/>
                <a:cs typeface="Arial" panose="020B0604020202020204" pitchFamily="34" charset="0"/>
              </a:rPr>
              <a:t>Ben Watson, University of Kent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8295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181856" cy="31363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1856" y="3136392"/>
            <a:ext cx="4962144" cy="3721608"/>
          </a:xfrm>
          <a:prstGeom prst="rect">
            <a:avLst/>
          </a:prstGeom>
        </p:spPr>
      </p:pic>
      <p:sp>
        <p:nvSpPr>
          <p:cNvPr id="8" name="TextBox 7"/>
          <p:cNvSpPr txBox="1"/>
          <p:nvPr/>
        </p:nvSpPr>
        <p:spPr>
          <a:xfrm>
            <a:off x="704456" y="3695519"/>
            <a:ext cx="2619756" cy="2400657"/>
          </a:xfrm>
          <a:prstGeom prst="rect">
            <a:avLst/>
          </a:prstGeom>
          <a:noFill/>
        </p:spPr>
        <p:txBody>
          <a:bodyPr wrap="square" rtlCol="0">
            <a:spAutoFit/>
          </a:bodyPr>
          <a:lstStyle/>
          <a:p>
            <a:r>
              <a:rPr lang="en-GB" sz="3000" dirty="0" smtClean="0"/>
              <a:t>“How can UKSG </a:t>
            </a:r>
          </a:p>
          <a:p>
            <a:r>
              <a:rPr lang="en-GB" sz="3000" dirty="0" smtClean="0"/>
              <a:t>make the eBook </a:t>
            </a:r>
          </a:p>
          <a:p>
            <a:r>
              <a:rPr lang="en-GB" sz="3000" dirty="0" smtClean="0"/>
              <a:t>horizon clearer</a:t>
            </a:r>
          </a:p>
          <a:p>
            <a:r>
              <a:rPr lang="en-GB" sz="3000" dirty="0"/>
              <a:t>f</a:t>
            </a:r>
            <a:r>
              <a:rPr lang="en-GB" sz="3000" dirty="0" smtClean="0"/>
              <a:t>or YOU?”</a:t>
            </a:r>
          </a:p>
        </p:txBody>
      </p:sp>
      <p:sp>
        <p:nvSpPr>
          <p:cNvPr id="9" name="TextBox 8"/>
          <p:cNvSpPr txBox="1"/>
          <p:nvPr/>
        </p:nvSpPr>
        <p:spPr>
          <a:xfrm>
            <a:off x="4280766" y="65607"/>
            <a:ext cx="4568943" cy="461665"/>
          </a:xfrm>
          <a:prstGeom prst="rect">
            <a:avLst/>
          </a:prstGeom>
          <a:noFill/>
        </p:spPr>
        <p:txBody>
          <a:bodyPr wrap="none" rtlCol="0">
            <a:spAutoFit/>
          </a:bodyPr>
          <a:lstStyle/>
          <a:p>
            <a:r>
              <a:rPr lang="en-GB" sz="2400" dirty="0" smtClean="0"/>
              <a:t>Identifying the roots of the issues…</a:t>
            </a:r>
          </a:p>
        </p:txBody>
      </p:sp>
      <p:sp>
        <p:nvSpPr>
          <p:cNvPr id="10" name="Oval Callout 9"/>
          <p:cNvSpPr/>
          <p:nvPr/>
        </p:nvSpPr>
        <p:spPr>
          <a:xfrm>
            <a:off x="106136" y="3309257"/>
            <a:ext cx="3592286" cy="2982685"/>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Callout 11"/>
          <p:cNvSpPr/>
          <p:nvPr/>
        </p:nvSpPr>
        <p:spPr>
          <a:xfrm>
            <a:off x="5745262" y="842310"/>
            <a:ext cx="1395809" cy="94482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sz="1200" b="1" dirty="0" smtClean="0"/>
              <a:t>Accessibility</a:t>
            </a:r>
          </a:p>
          <a:p>
            <a:pPr algn="ctr"/>
            <a:endParaRPr lang="en-GB" dirty="0"/>
          </a:p>
        </p:txBody>
      </p:sp>
      <p:sp>
        <p:nvSpPr>
          <p:cNvPr id="15" name="Oval Callout 14"/>
          <p:cNvSpPr/>
          <p:nvPr/>
        </p:nvSpPr>
        <p:spPr>
          <a:xfrm>
            <a:off x="4375404" y="552533"/>
            <a:ext cx="1176311" cy="99628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Business </a:t>
            </a:r>
            <a:br>
              <a:rPr lang="en-GB" sz="1400" dirty="0" smtClean="0"/>
            </a:br>
            <a:r>
              <a:rPr lang="en-GB" sz="1400" dirty="0" smtClean="0"/>
              <a:t>Models</a:t>
            </a:r>
            <a:endParaRPr lang="en-GB" sz="1400" dirty="0"/>
          </a:p>
        </p:txBody>
      </p:sp>
      <p:sp>
        <p:nvSpPr>
          <p:cNvPr id="16" name="Oval Callout 15"/>
          <p:cNvSpPr/>
          <p:nvPr/>
        </p:nvSpPr>
        <p:spPr>
          <a:xfrm>
            <a:off x="7724805" y="1492611"/>
            <a:ext cx="1270255" cy="89165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t>Evaluation</a:t>
            </a:r>
            <a:endParaRPr lang="en-GB" sz="1200" b="1" dirty="0"/>
          </a:p>
        </p:txBody>
      </p:sp>
      <p:sp>
        <p:nvSpPr>
          <p:cNvPr id="17" name="Oval Callout 16"/>
          <p:cNvSpPr/>
          <p:nvPr/>
        </p:nvSpPr>
        <p:spPr>
          <a:xfrm>
            <a:off x="4375404" y="1785258"/>
            <a:ext cx="1274282" cy="87390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New Trends</a:t>
            </a:r>
            <a:endParaRPr lang="en-GB" dirty="0"/>
          </a:p>
        </p:txBody>
      </p:sp>
      <p:sp>
        <p:nvSpPr>
          <p:cNvPr id="18" name="Oval Callout 17"/>
          <p:cNvSpPr/>
          <p:nvPr/>
        </p:nvSpPr>
        <p:spPr>
          <a:xfrm>
            <a:off x="7334620" y="516637"/>
            <a:ext cx="1333457" cy="85262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smtClean="0"/>
              <a:t>Promotion</a:t>
            </a:r>
            <a:endParaRPr lang="en-GB" sz="1300" b="1" dirty="0"/>
          </a:p>
        </p:txBody>
      </p:sp>
      <p:sp>
        <p:nvSpPr>
          <p:cNvPr id="19" name="Oval Callout 18"/>
          <p:cNvSpPr/>
          <p:nvPr/>
        </p:nvSpPr>
        <p:spPr>
          <a:xfrm>
            <a:off x="6280757" y="1938436"/>
            <a:ext cx="1336547" cy="89517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t>eText</a:t>
            </a:r>
            <a:r>
              <a:rPr lang="en-GB" dirty="0" smtClean="0"/>
              <a:t> Books</a:t>
            </a:r>
            <a:endParaRPr lang="en-GB" dirty="0"/>
          </a:p>
        </p:txBody>
      </p:sp>
    </p:spTree>
    <p:extLst>
      <p:ext uri="{BB962C8B-B14F-4D97-AF65-F5344CB8AC3E}">
        <p14:creationId xmlns:p14="http://schemas.microsoft.com/office/powerpoint/2010/main" val="1398052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Talk blurb</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r>
              <a:rPr lang="en-GB" sz="2200" dirty="0" smtClean="0">
                <a:latin typeface="Arial" panose="020B0604020202020204" pitchFamily="34" charset="0"/>
                <a:cs typeface="Arial" panose="020B0604020202020204" pitchFamily="34" charset="0"/>
              </a:rPr>
              <a:t>Background </a:t>
            </a:r>
            <a:r>
              <a:rPr lang="en-GB" sz="2200" dirty="0">
                <a:latin typeface="Arial" panose="020B0604020202020204" pitchFamily="34" charset="0"/>
                <a:cs typeface="Arial" panose="020B0604020202020204" pitchFamily="34" charset="0"/>
              </a:rPr>
              <a:t>to the eBook accessibility </a:t>
            </a:r>
            <a:r>
              <a:rPr lang="en-GB" sz="2200" dirty="0" smtClean="0">
                <a:latin typeface="Arial" panose="020B0604020202020204" pitchFamily="34" charset="0"/>
                <a:cs typeface="Arial" panose="020B0604020202020204" pitchFamily="34" charset="0"/>
              </a:rPr>
              <a:t>audit</a:t>
            </a:r>
          </a:p>
          <a:p>
            <a:r>
              <a:rPr lang="en-GB" sz="2200" dirty="0" smtClean="0">
                <a:latin typeface="Arial" panose="020B0604020202020204" pitchFamily="34" charset="0"/>
                <a:cs typeface="Arial" panose="020B0604020202020204" pitchFamily="34" charset="0"/>
              </a:rPr>
              <a:t>Story of disability and library professionals coming </a:t>
            </a:r>
            <a:r>
              <a:rPr lang="en-GB" sz="2200" dirty="0">
                <a:latin typeface="Arial" panose="020B0604020202020204" pitchFamily="34" charset="0"/>
                <a:cs typeface="Arial" panose="020B0604020202020204" pitchFamily="34" charset="0"/>
              </a:rPr>
              <a:t>together </a:t>
            </a:r>
            <a:r>
              <a:rPr lang="en-GB" sz="2200" dirty="0" smtClean="0">
                <a:latin typeface="Arial" panose="020B0604020202020204" pitchFamily="34" charset="0"/>
                <a:cs typeface="Arial" panose="020B0604020202020204" pitchFamily="34" charset="0"/>
              </a:rPr>
              <a:t>to crowdsource a </a:t>
            </a:r>
            <a:r>
              <a:rPr lang="en-GB" sz="2200" dirty="0">
                <a:latin typeface="Arial" panose="020B0604020202020204" pitchFamily="34" charset="0"/>
                <a:cs typeface="Arial" panose="020B0604020202020204" pitchFamily="34" charset="0"/>
              </a:rPr>
              <a:t>solution to a universal </a:t>
            </a:r>
            <a:r>
              <a:rPr lang="en-GB" sz="2200" dirty="0" smtClean="0">
                <a:latin typeface="Arial" panose="020B0604020202020204" pitchFamily="34" charset="0"/>
                <a:cs typeface="Arial" panose="020B0604020202020204" pitchFamily="34" charset="0"/>
              </a:rPr>
              <a:t>problem</a:t>
            </a:r>
          </a:p>
          <a:p>
            <a:r>
              <a:rPr lang="en-GB" sz="2200" dirty="0" smtClean="0">
                <a:latin typeface="Arial" panose="020B0604020202020204" pitchFamily="34" charset="0"/>
                <a:cs typeface="Arial" panose="020B0604020202020204" pitchFamily="34" charset="0"/>
              </a:rPr>
              <a:t>Audit outputs as a way to measure basic accessibility functionality and guide platform improvement across the sector</a:t>
            </a:r>
          </a:p>
          <a:p>
            <a:r>
              <a:rPr lang="en-GB" sz="2200" dirty="0">
                <a:latin typeface="Arial" panose="020B0604020202020204" pitchFamily="34" charset="0"/>
                <a:cs typeface="Arial" panose="020B0604020202020204" pitchFamily="34" charset="0"/>
              </a:rPr>
              <a:t>The </a:t>
            </a:r>
            <a:r>
              <a:rPr lang="en-GB" sz="2200" u="sng" dirty="0">
                <a:latin typeface="Arial" panose="020B0604020202020204" pitchFamily="34" charset="0"/>
                <a:cs typeface="Arial" panose="020B0604020202020204" pitchFamily="34" charset="0"/>
                <a:hlinkClick r:id="rId3"/>
              </a:rPr>
              <a:t>eBook accessibility audit</a:t>
            </a:r>
            <a:r>
              <a:rPr lang="en-GB" sz="2200" dirty="0">
                <a:latin typeface="Arial" panose="020B0604020202020204" pitchFamily="34" charset="0"/>
                <a:cs typeface="Arial" panose="020B0604020202020204" pitchFamily="34" charset="0"/>
              </a:rPr>
              <a:t> introduces benchmark for accessibility in eBook platforms:</a:t>
            </a:r>
          </a:p>
          <a:p>
            <a:pPr lvl="1"/>
            <a:r>
              <a:rPr lang="en-GB" sz="2200" dirty="0">
                <a:latin typeface="Arial" panose="020B0604020202020204" pitchFamily="34" charset="0"/>
                <a:cs typeface="Arial" panose="020B0604020202020204" pitchFamily="34" charset="0"/>
              </a:rPr>
              <a:t>meaningful minimum standard for mainstream platforms.</a:t>
            </a:r>
          </a:p>
          <a:p>
            <a:pPr lvl="1"/>
            <a:r>
              <a:rPr lang="en-GB" sz="2200" dirty="0">
                <a:latin typeface="Arial" panose="020B0604020202020204" pitchFamily="34" charset="0"/>
                <a:cs typeface="Arial" panose="020B0604020202020204" pitchFamily="34" charset="0"/>
              </a:rPr>
              <a:t>‘translation' of technical standards into plain English that relate to reader's everyday experiences.</a:t>
            </a:r>
          </a:p>
          <a:p>
            <a:pPr lvl="1"/>
            <a:r>
              <a:rPr lang="en-GB" sz="2200" dirty="0">
                <a:latin typeface="Arial" panose="020B0604020202020204" pitchFamily="34" charset="0"/>
                <a:cs typeface="Arial" panose="020B0604020202020204" pitchFamily="34" charset="0"/>
              </a:rPr>
              <a:t>raise awareness of inherent accessibility potential of eBooks</a:t>
            </a:r>
            <a:r>
              <a:rPr lang="en-GB" sz="2200" dirty="0" smtClean="0">
                <a:latin typeface="Arial" panose="020B0604020202020204" pitchFamily="34" charset="0"/>
                <a:cs typeface="Arial" panose="020B0604020202020204" pitchFamily="34" charset="0"/>
              </a:rPr>
              <a:t>.</a:t>
            </a: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409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People i.</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400" b="1" dirty="0" smtClean="0">
                <a:latin typeface="Arial" panose="020B0604020202020204" pitchFamily="34" charset="0"/>
                <a:cs typeface="Arial" panose="020B0604020202020204" pitchFamily="34" charset="0"/>
              </a:rPr>
              <a:t>Jisc</a:t>
            </a:r>
            <a:r>
              <a:rPr lang="en-US" sz="2400" dirty="0">
                <a:latin typeface="Arial" panose="020B0604020202020204" pitchFamily="34" charset="0"/>
                <a:cs typeface="Arial" panose="020B0604020202020204" pitchFamily="34" charset="0"/>
              </a:rPr>
              <a:t> - Alistair </a:t>
            </a:r>
            <a:r>
              <a:rPr lang="en-US" sz="2400" dirty="0" smtClean="0">
                <a:latin typeface="Arial" panose="020B0604020202020204" pitchFamily="34" charset="0"/>
                <a:cs typeface="Arial" panose="020B0604020202020204" pitchFamily="34" charset="0"/>
              </a:rPr>
              <a:t>McNaught is an accessibility and inclusion specialist with a long engagement in the Publishers Association Accessibility Action Group.</a:t>
            </a: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Leeds Beckett University</a:t>
            </a:r>
            <a:r>
              <a:rPr lang="en-US" sz="2400" dirty="0">
                <a:latin typeface="Arial" panose="020B0604020202020204" pitchFamily="34" charset="0"/>
                <a:cs typeface="Arial" panose="020B0604020202020204" pitchFamily="34" charset="0"/>
              </a:rPr>
              <a:t> - Sue Smith, Vicky Dobson and Jamie </a:t>
            </a:r>
            <a:r>
              <a:rPr lang="en-US" sz="2400" dirty="0" smtClean="0">
                <a:latin typeface="Arial" panose="020B0604020202020204" pitchFamily="34" charset="0"/>
                <a:cs typeface="Arial" panose="020B0604020202020204" pitchFamily="34" charset="0"/>
              </a:rPr>
              <a:t>Phillips bring library expertise, direct experience with disabled students, project management skills and expertise in Excel spreadsheets.  </a:t>
            </a:r>
          </a:p>
          <a:p>
            <a:r>
              <a:rPr lang="en-US" sz="2400" b="1" dirty="0" smtClean="0">
                <a:latin typeface="Arial" panose="020B0604020202020204" pitchFamily="34" charset="0"/>
                <a:cs typeface="Arial" panose="020B0604020202020204" pitchFamily="34" charset="0"/>
              </a:rPr>
              <a:t>Manchester Metropolitan University</a:t>
            </a:r>
            <a:r>
              <a:rPr lang="en-US" sz="2400" dirty="0" smtClean="0">
                <a:latin typeface="Arial" panose="020B0604020202020204" pitchFamily="34" charset="0"/>
                <a:cs typeface="Arial" panose="020B0604020202020204" pitchFamily="34" charset="0"/>
              </a:rPr>
              <a:t> - Gopal Dutta is a library specialist with links to procurement projects.</a:t>
            </a:r>
          </a:p>
        </p:txBody>
      </p:sp>
    </p:spTree>
    <p:extLst>
      <p:ext uri="{BB962C8B-B14F-4D97-AF65-F5344CB8AC3E}">
        <p14:creationId xmlns:p14="http://schemas.microsoft.com/office/powerpoint/2010/main" val="40235125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People ii.</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400" b="1" dirty="0">
                <a:latin typeface="Arial" panose="020B0604020202020204" pitchFamily="34" charset="0"/>
                <a:cs typeface="Arial" panose="020B0604020202020204" pitchFamily="34" charset="0"/>
              </a:rPr>
              <a:t>University of Kent</a:t>
            </a:r>
            <a:r>
              <a:rPr lang="en-US" sz="2400" dirty="0">
                <a:latin typeface="Arial" panose="020B0604020202020204" pitchFamily="34" charset="0"/>
                <a:cs typeface="Arial" panose="020B0604020202020204" pitchFamily="34" charset="0"/>
              </a:rPr>
              <a:t> - Ben Watson is from a library background but now manages an institution-wide accessibility project for the university.</a:t>
            </a:r>
          </a:p>
          <a:p>
            <a:r>
              <a:rPr lang="en-US" sz="2400" b="1" dirty="0">
                <a:latin typeface="Arial" panose="020B0604020202020204" pitchFamily="34" charset="0"/>
                <a:cs typeface="Arial" panose="020B0604020202020204" pitchFamily="34" charset="0"/>
              </a:rPr>
              <a:t>University of Liverpool</a:t>
            </a:r>
            <a:r>
              <a:rPr lang="en-US" sz="2400" dirty="0">
                <a:latin typeface="Arial" panose="020B0604020202020204" pitchFamily="34" charset="0"/>
                <a:cs typeface="Arial" panose="020B0604020202020204" pitchFamily="34" charset="0"/>
              </a:rPr>
              <a:t> - Jane Cooke is Head of Content, Collections and Discovery at the University of Liverpool. </a:t>
            </a:r>
          </a:p>
          <a:p>
            <a:r>
              <a:rPr lang="en-US" sz="2400" b="1" dirty="0">
                <a:latin typeface="Arial" panose="020B0604020202020204" pitchFamily="34" charset="0"/>
                <a:cs typeface="Arial" panose="020B0604020202020204" pitchFamily="34" charset="0"/>
              </a:rPr>
              <a:t>York St John University </a:t>
            </a:r>
            <a:r>
              <a:rPr lang="en-US" sz="2400" dirty="0">
                <a:latin typeface="Arial" panose="020B0604020202020204" pitchFamily="34" charset="0"/>
                <a:cs typeface="Arial" panose="020B0604020202020204" pitchFamily="34" charset="0"/>
              </a:rPr>
              <a:t>- Ruth MacMullen is a Copyright and Licences Officer with a special interest in disability issues. Ruth set up the LIS-Accessibility JiscMail list</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490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Why did we do it?</a:t>
            </a:r>
            <a:endParaRPr lang="en-GB" dirty="0"/>
          </a:p>
        </p:txBody>
      </p:sp>
      <p:pic>
        <p:nvPicPr>
          <p:cNvPr id="4" name="Content Placeholder 3" descr="The heart of our motivation is the dignity and independence of readers. It is not unusual for textbooks on an e-book platform to be unavailable to print impaired readers because the accessibility features they require are not supported. They have to request an alternative format, slowing down access and reducing independence. Even where platforms support accessibility, it is often difficult to find information on what is available.&#10;" title="Image showing two figures unable to access ebooks."/>
          <p:cNvPicPr>
            <a:picLocks noGrp="1" noChangeAspect="1"/>
          </p:cNvPicPr>
          <p:nvPr>
            <p:ph idx="1"/>
          </p:nvPr>
        </p:nvPicPr>
        <p:blipFill rotWithShape="1">
          <a:blip r:embed="rId3"/>
          <a:srcRect l="9161" t="13922" r="63455" b="27473"/>
          <a:stretch/>
        </p:blipFill>
        <p:spPr>
          <a:xfrm>
            <a:off x="1446407" y="1499619"/>
            <a:ext cx="6251186" cy="5016751"/>
          </a:xfrm>
          <a:prstGeom prst="rect">
            <a:avLst/>
          </a:prstGeom>
        </p:spPr>
      </p:pic>
    </p:spTree>
    <p:extLst>
      <p:ext uri="{BB962C8B-B14F-4D97-AF65-F5344CB8AC3E}">
        <p14:creationId xmlns:p14="http://schemas.microsoft.com/office/powerpoint/2010/main" val="30049506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latin typeface="Arial" panose="020B0604020202020204" pitchFamily="34" charset="0"/>
                <a:cs typeface="Arial" panose="020B0604020202020204" pitchFamily="34" charset="0"/>
              </a:rPr>
              <a:t>Electronic books should be the answer</a:t>
            </a:r>
            <a:endParaRPr lang="en-GB" dirty="0"/>
          </a:p>
        </p:txBody>
      </p:sp>
      <p:pic>
        <p:nvPicPr>
          <p:cNvPr id="4" name="Content Placeholder 3" descr="For some students printed material is not suitable, because it cant be easily be: reformttaed for easier reading, read aloud by screenreaders.&#10;&#10;Ebooks and e-journals overcome access barriers." title="Image showing eBook benefits"/>
          <p:cNvPicPr>
            <a:picLocks noGrp="1" noChangeAspect="1"/>
          </p:cNvPicPr>
          <p:nvPr>
            <p:ph idx="1"/>
          </p:nvPr>
        </p:nvPicPr>
        <p:blipFill rotWithShape="1">
          <a:blip r:embed="rId3"/>
          <a:srcRect l="10322" t="21181" r="67012" b="8489"/>
          <a:stretch/>
        </p:blipFill>
        <p:spPr>
          <a:xfrm>
            <a:off x="2422410" y="1507268"/>
            <a:ext cx="4299180" cy="5002533"/>
          </a:xfrm>
          <a:prstGeom prst="rect">
            <a:avLst/>
          </a:prstGeom>
        </p:spPr>
      </p:pic>
    </p:spTree>
    <p:extLst>
      <p:ext uri="{BB962C8B-B14F-4D97-AF65-F5344CB8AC3E}">
        <p14:creationId xmlns:p14="http://schemas.microsoft.com/office/powerpoint/2010/main" val="2688747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Where does the problem lie?</a:t>
            </a:r>
            <a:endParaRPr lang="en-GB" dirty="0">
              <a:latin typeface="Arial" panose="020B0604020202020204" pitchFamily="34" charset="0"/>
              <a:cs typeface="Arial" panose="020B0604020202020204" pitchFamily="34" charset="0"/>
            </a:endParaRPr>
          </a:p>
        </p:txBody>
      </p:sp>
      <p:pic>
        <p:nvPicPr>
          <p:cNvPr id="4" name="Content Placeholder 3" descr="This flow diagram shows how different publishers with different accessibility investments supply their materials into a range of aggregator services that deliver to higher education institutions. In the process, accessibility investments in the source file may be undermined by the aggregator. For example Onix accessibility data (codelist 196) may be provided by the publisher but not ingested by the aggregator. Or the source file may be capable of a wide range of magnification with full reflow but the interface used by the aggregator supports neither.&#10;Once an institution different accessibility experiences can result depending on the platform used, the file format selected, the tool used for delivery (browser version, browser age, browser type, or versions of Adobe reader/Adobe Digital editions). This in turn may create interoperability problems for screen readers or text-to-speech tools et cetera. The users needs may therefore remain unmet, despite the publisher having done everything in their power to meet them.&#10;Needless to say, a disgruntled student is most likely to blame the publisher whose name is highlighted on screen rather than the players in between.&#10;" title="This flow diagram shows how different publishers with different accessibility investments supply their materials "/>
          <p:cNvPicPr>
            <a:picLocks noGrp="1" noChangeAspect="1"/>
          </p:cNvPicPr>
          <p:nvPr>
            <p:ph idx="1"/>
          </p:nvPr>
        </p:nvPicPr>
        <p:blipFill rotWithShape="1">
          <a:blip r:embed="rId3"/>
          <a:srcRect l="9161" t="19457" r="67784" b="42238"/>
          <a:stretch/>
        </p:blipFill>
        <p:spPr>
          <a:xfrm>
            <a:off x="628650" y="1690689"/>
            <a:ext cx="7854588" cy="4893652"/>
          </a:xfrm>
          <a:prstGeom prst="rect">
            <a:avLst/>
          </a:prstGeom>
        </p:spPr>
      </p:pic>
    </p:spTree>
    <p:extLst>
      <p:ext uri="{BB962C8B-B14F-4D97-AF65-F5344CB8AC3E}">
        <p14:creationId xmlns:p14="http://schemas.microsoft.com/office/powerpoint/2010/main" val="19421605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eBook accessibility ‘attrition’</a:t>
            </a:r>
            <a:endParaRPr lang="en-GB" dirty="0">
              <a:latin typeface="Arial" panose="020B0604020202020204" pitchFamily="34" charset="0"/>
              <a:cs typeface="Arial" panose="020B0604020202020204" pitchFamily="34" charset="0"/>
            </a:endParaRPr>
          </a:p>
        </p:txBody>
      </p:sp>
      <p:pic>
        <p:nvPicPr>
          <p:cNvPr id="4" name="Content Placeholder 3" descr="Figure 2 Visualising the different areas of the supply train where accessibility features can be lost. We felt it was important for suppliers to do their own audit as a triangulation to help them contextualise these risks." title="Figure 2 Visualising the different areas of the supply train where accessibility features can be lost. We felt it was important for suppliers to do their own audit as a triangulation to help them contextualise these risks."/>
          <p:cNvPicPr>
            <a:picLocks noGrp="1"/>
          </p:cNvPicPr>
          <p:nvPr>
            <p:ph idx="1"/>
          </p:nvPr>
        </p:nvPicPr>
        <p:blipFill rotWithShape="1">
          <a:blip r:embed="rId3">
            <a:extLst>
              <a:ext uri="{28A0092B-C50C-407E-A947-70E740481C1C}">
                <a14:useLocalDpi xmlns:a14="http://schemas.microsoft.com/office/drawing/2010/main" val="0"/>
              </a:ext>
            </a:extLst>
          </a:blip>
          <a:srcRect t="9530"/>
          <a:stretch/>
        </p:blipFill>
        <p:spPr bwMode="auto">
          <a:xfrm>
            <a:off x="2195131" y="1581506"/>
            <a:ext cx="4753743" cy="4846591"/>
          </a:xfrm>
          <a:prstGeom prst="rect">
            <a:avLst/>
          </a:prstGeom>
          <a:noFill/>
          <a:ln>
            <a:solidFill>
              <a:schemeClr val="accent1"/>
            </a:solidFill>
          </a:ln>
        </p:spPr>
      </p:pic>
    </p:spTree>
    <p:extLst>
      <p:ext uri="{BB962C8B-B14F-4D97-AF65-F5344CB8AC3E}">
        <p14:creationId xmlns:p14="http://schemas.microsoft.com/office/powerpoint/2010/main" val="37294555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Motivation</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2400" dirty="0">
                <a:latin typeface="Arial" panose="020B0604020202020204" pitchFamily="34" charset="0"/>
                <a:cs typeface="Arial" panose="020B0604020202020204" pitchFamily="34" charset="0"/>
              </a:rPr>
              <a:t>It’s the right thing to do</a:t>
            </a:r>
            <a:r>
              <a:rPr lang="en-GB" sz="2400" dirty="0" smtClean="0">
                <a:latin typeface="Arial" panose="020B0604020202020204" pitchFamily="34" charset="0"/>
                <a:cs typeface="Arial" panose="020B0604020202020204" pitchFamily="34" charset="0"/>
              </a:rPr>
              <a:t>…</a:t>
            </a:r>
          </a:p>
          <a:p>
            <a:r>
              <a:rPr lang="en-GB" sz="2400" dirty="0" smtClean="0">
                <a:latin typeface="Arial" panose="020B0604020202020204" pitchFamily="34" charset="0"/>
                <a:cs typeface="Arial" panose="020B0604020202020204" pitchFamily="34" charset="0"/>
              </a:rPr>
              <a:t>Disabled </a:t>
            </a:r>
            <a:r>
              <a:rPr lang="en-GB" sz="2400" dirty="0">
                <a:latin typeface="Arial" panose="020B0604020202020204" pitchFamily="34" charset="0"/>
                <a:cs typeface="Arial" panose="020B0604020202020204" pitchFamily="34" charset="0"/>
              </a:rPr>
              <a:t>Students Allowance (DSA</a:t>
            </a:r>
            <a:r>
              <a:rPr lang="en-GB" sz="2400" dirty="0" smtClean="0">
                <a:latin typeface="Arial" panose="020B0604020202020204" pitchFamily="34" charset="0"/>
                <a:cs typeface="Arial" panose="020B0604020202020204" pitchFamily="34" charset="0"/>
              </a:rPr>
              <a:t>) imperative </a:t>
            </a:r>
          </a:p>
          <a:p>
            <a:r>
              <a:rPr lang="en-GB" sz="2400" dirty="0" smtClean="0">
                <a:latin typeface="Arial" panose="020B0604020202020204" pitchFamily="34" charset="0"/>
                <a:cs typeface="Arial" panose="020B0604020202020204" pitchFamily="34" charset="0"/>
              </a:rPr>
              <a:t>Don’t </a:t>
            </a:r>
            <a:r>
              <a:rPr lang="en-GB" sz="2400" dirty="0">
                <a:latin typeface="Arial" panose="020B0604020202020204" pitchFamily="34" charset="0"/>
                <a:cs typeface="Arial" panose="020B0604020202020204" pitchFamily="34" charset="0"/>
              </a:rPr>
              <a:t>we pay for this anyway?</a:t>
            </a:r>
          </a:p>
          <a:p>
            <a:pPr lvl="1"/>
            <a:r>
              <a:rPr lang="en-GB" dirty="0" smtClean="0">
                <a:latin typeface="Arial" panose="020B0604020202020204" pitchFamily="34" charset="0"/>
                <a:cs typeface="Arial" panose="020B0604020202020204" pitchFamily="34" charset="0"/>
              </a:rPr>
              <a:t>If an </a:t>
            </a:r>
            <a:r>
              <a:rPr lang="en-GB" dirty="0">
                <a:latin typeface="Arial" panose="020B0604020202020204" pitchFamily="34" charset="0"/>
                <a:cs typeface="Arial" panose="020B0604020202020204" pitchFamily="34" charset="0"/>
              </a:rPr>
              <a:t>electronically </a:t>
            </a:r>
            <a:r>
              <a:rPr lang="en-GB" b="1" dirty="0">
                <a:latin typeface="Arial" panose="020B0604020202020204" pitchFamily="34" charset="0"/>
                <a:cs typeface="Arial" panose="020B0604020202020204" pitchFamily="34" charset="0"/>
              </a:rPr>
              <a:t>accessible</a:t>
            </a:r>
            <a:r>
              <a:rPr lang="en-GB" dirty="0">
                <a:latin typeface="Arial" panose="020B0604020202020204" pitchFamily="34" charset="0"/>
                <a:cs typeface="Arial" panose="020B0604020202020204" pitchFamily="34" charset="0"/>
              </a:rPr>
              <a:t> resource cannot be found, a catalogue of interventions </a:t>
            </a:r>
            <a:r>
              <a:rPr lang="en-GB" dirty="0" smtClean="0">
                <a:latin typeface="Arial" panose="020B0604020202020204" pitchFamily="34" charset="0"/>
                <a:cs typeface="Arial" panose="020B0604020202020204" pitchFamily="34" charset="0"/>
              </a:rPr>
              <a:t>is required to </a:t>
            </a:r>
            <a:r>
              <a:rPr lang="en-GB" dirty="0">
                <a:latin typeface="Arial" panose="020B0604020202020204" pitchFamily="34" charset="0"/>
                <a:cs typeface="Arial" panose="020B0604020202020204" pitchFamily="34" charset="0"/>
              </a:rPr>
              <a:t>deliver an alternative </a:t>
            </a:r>
            <a:r>
              <a:rPr lang="en-GB" dirty="0" smtClean="0">
                <a:latin typeface="Arial" panose="020B0604020202020204" pitchFamily="34" charset="0"/>
                <a:cs typeface="Arial" panose="020B0604020202020204" pitchFamily="34" charset="0"/>
              </a:rPr>
              <a:t>format.</a:t>
            </a:r>
          </a:p>
          <a:p>
            <a:pPr lvl="1"/>
            <a:r>
              <a:rPr lang="en-GB" dirty="0">
                <a:latin typeface="Arial" panose="020B0604020202020204" pitchFamily="34" charset="0"/>
                <a:cs typeface="Arial" panose="020B0604020202020204" pitchFamily="34" charset="0"/>
              </a:rPr>
              <a:t>Obtaining materials in alternative formats is costly and </a:t>
            </a:r>
            <a:r>
              <a:rPr lang="en-GB" dirty="0" smtClean="0">
                <a:latin typeface="Arial" panose="020B0604020202020204" pitchFamily="34" charset="0"/>
                <a:cs typeface="Arial" panose="020B0604020202020204" pitchFamily="34" charset="0"/>
              </a:rPr>
              <a:t>time-consuming - estimated </a:t>
            </a:r>
            <a:r>
              <a:rPr lang="en-GB" dirty="0">
                <a:latin typeface="Arial" panose="020B0604020202020204" pitchFamily="34" charset="0"/>
                <a:cs typeface="Arial" panose="020B0604020202020204" pitchFamily="34" charset="0"/>
              </a:rPr>
              <a:t>£0.96 per page</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2201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anose="020B0604020202020204" pitchFamily="34" charset="0"/>
                <a:cs typeface="Arial" panose="020B0604020202020204" pitchFamily="34" charset="0"/>
              </a:rPr>
              <a:t>Alternative formats: the </a:t>
            </a:r>
            <a:r>
              <a:rPr lang="en-GB" dirty="0" smtClean="0">
                <a:latin typeface="Arial" panose="020B0604020202020204" pitchFamily="34" charset="0"/>
                <a:cs typeface="Arial" panose="020B0604020202020204" pitchFamily="34" charset="0"/>
              </a:rPr>
              <a:t>catalogue </a:t>
            </a:r>
            <a:r>
              <a:rPr lang="en-GB" dirty="0">
                <a:latin typeface="Arial" panose="020B0604020202020204" pitchFamily="34" charset="0"/>
                <a:cs typeface="Arial" panose="020B0604020202020204" pitchFamily="34" charset="0"/>
              </a:rPr>
              <a:t>of </a:t>
            </a:r>
            <a:r>
              <a:rPr lang="en-GB" dirty="0" smtClean="0">
                <a:latin typeface="Arial" panose="020B0604020202020204" pitchFamily="34" charset="0"/>
                <a:cs typeface="Arial" panose="020B0604020202020204" pitchFamily="34" charset="0"/>
              </a:rPr>
              <a:t>interventions?</a:t>
            </a:r>
            <a:endParaRPr lang="en-GB" dirty="0">
              <a:latin typeface="Arial" panose="020B0604020202020204" pitchFamily="34" charset="0"/>
              <a:cs typeface="Arial" panose="020B0604020202020204" pitchFamily="34" charset="0"/>
            </a:endParaRPr>
          </a:p>
        </p:txBody>
      </p:sp>
      <p:pic>
        <p:nvPicPr>
          <p:cNvPr id="11" name="Content Placeholder 10" descr="Figure 1 Flow diagram showing some recommended alternative format workflows. From Alistair McNaught, Jisc." title="Figure 1 Flow diagram showing some recommended alternative format workflows. From Alistair McNaught, Jisc."/>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281482" y="1690688"/>
            <a:ext cx="6581036" cy="4889075"/>
          </a:xfrm>
          <a:prstGeom prst="rect">
            <a:avLst/>
          </a:prstGeom>
          <a:ln>
            <a:solidFill>
              <a:schemeClr val="accent1"/>
            </a:solidFill>
          </a:ln>
        </p:spPr>
      </p:pic>
    </p:spTree>
    <p:extLst>
      <p:ext uri="{BB962C8B-B14F-4D97-AF65-F5344CB8AC3E}">
        <p14:creationId xmlns:p14="http://schemas.microsoft.com/office/powerpoint/2010/main" val="2658437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Process </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92500" lnSpcReduction="20000"/>
          </a:bodyPr>
          <a:lstStyle/>
          <a:p>
            <a:r>
              <a:rPr lang="en-GB" sz="2600" u="sng" dirty="0">
                <a:latin typeface="Arial" panose="020B0604020202020204" pitchFamily="34" charset="0"/>
                <a:cs typeface="Arial" panose="020B0604020202020204" pitchFamily="34" charset="0"/>
                <a:hlinkClick r:id="rId3"/>
              </a:rPr>
              <a:t>The LIS-Accessibility mailing </a:t>
            </a:r>
            <a:r>
              <a:rPr lang="en-GB" sz="2600" u="sng" dirty="0" smtClean="0">
                <a:latin typeface="Arial" panose="020B0604020202020204" pitchFamily="34" charset="0"/>
                <a:cs typeface="Arial" panose="020B0604020202020204" pitchFamily="34" charset="0"/>
                <a:hlinkClick r:id="rId3"/>
              </a:rPr>
              <a:t>list</a:t>
            </a:r>
            <a:r>
              <a:rPr lang="en-GB" sz="2600" u="sng" dirty="0" smtClean="0">
                <a:latin typeface="Arial" panose="020B0604020202020204" pitchFamily="34" charset="0"/>
                <a:cs typeface="Arial" panose="020B0604020202020204" pitchFamily="34" charset="0"/>
              </a:rPr>
              <a:t>.</a:t>
            </a:r>
            <a:endParaRPr lang="en-GB" sz="2600" u="sng" dirty="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Pre-survey questionnaire to identify most frequently used platforms. </a:t>
            </a:r>
          </a:p>
          <a:p>
            <a:r>
              <a:rPr lang="en-US" sz="2600" dirty="0" smtClean="0">
                <a:latin typeface="Arial" panose="020B0604020202020204" pitchFamily="34" charset="0"/>
                <a:cs typeface="Arial" panose="020B0604020202020204" pitchFamily="34" charset="0"/>
              </a:rPr>
              <a:t>Sign up to audit platforms - </a:t>
            </a:r>
            <a:r>
              <a:rPr lang="en-GB" sz="2600" dirty="0" smtClean="0">
                <a:latin typeface="Arial" panose="020B0604020202020204" pitchFamily="34" charset="0"/>
                <a:cs typeface="Arial" panose="020B0604020202020204" pitchFamily="34" charset="0"/>
              </a:rPr>
              <a:t>crowd-sourced data.</a:t>
            </a:r>
            <a:endParaRPr lang="en-GB" sz="2600" b="1" dirty="0">
              <a:latin typeface="Arial" panose="020B0604020202020204" pitchFamily="34" charset="0"/>
              <a:cs typeface="Arial" panose="020B0604020202020204" pitchFamily="34" charset="0"/>
            </a:endParaRPr>
          </a:p>
          <a:p>
            <a:r>
              <a:rPr lang="en-US" sz="2600" u="sng" dirty="0" smtClean="0">
                <a:latin typeface="Arial" panose="020B0604020202020204" pitchFamily="34" charset="0"/>
                <a:cs typeface="Arial" panose="020B0604020202020204" pitchFamily="34" charset="0"/>
                <a:hlinkClick r:id="rId4"/>
              </a:rPr>
              <a:t>eBook </a:t>
            </a:r>
            <a:r>
              <a:rPr lang="en-US" sz="2600" u="sng" dirty="0">
                <a:latin typeface="Arial" panose="020B0604020202020204" pitchFamily="34" charset="0"/>
                <a:cs typeface="Arial" panose="020B0604020202020204" pitchFamily="34" charset="0"/>
                <a:hlinkClick r:id="rId4"/>
              </a:rPr>
              <a:t>Accessibility Audit </a:t>
            </a:r>
            <a:r>
              <a:rPr lang="en-US" sz="2600" u="sng" dirty="0" smtClean="0">
                <a:latin typeface="Arial" panose="020B0604020202020204" pitchFamily="34" charset="0"/>
                <a:cs typeface="Arial" panose="020B0604020202020204" pitchFamily="34" charset="0"/>
                <a:hlinkClick r:id="rId4"/>
              </a:rPr>
              <a:t>Form.</a:t>
            </a:r>
            <a:r>
              <a:rPr lang="en-GB" sz="2600" dirty="0" smtClean="0">
                <a:latin typeface="Arial" panose="020B0604020202020204" pitchFamily="34" charset="0"/>
                <a:cs typeface="Arial" panose="020B0604020202020204" pitchFamily="34" charset="0"/>
                <a:hlinkClick r:id="rId4"/>
              </a:rPr>
              <a:t> </a:t>
            </a:r>
            <a:endParaRPr lang="en-GB" sz="2600" dirty="0">
              <a:latin typeface="Arial" panose="020B0604020202020204" pitchFamily="34" charset="0"/>
              <a:cs typeface="Arial" panose="020B0604020202020204" pitchFamily="34" charset="0"/>
            </a:endParaRPr>
          </a:p>
          <a:p>
            <a:pPr lvl="1"/>
            <a:r>
              <a:rPr lang="en-GB" sz="2600" dirty="0">
                <a:latin typeface="Arial" panose="020B0604020202020204" pitchFamily="34" charset="0"/>
                <a:cs typeface="Arial" panose="020B0604020202020204" pitchFamily="34" charset="0"/>
              </a:rPr>
              <a:t>user experience study </a:t>
            </a:r>
            <a:r>
              <a:rPr lang="en-GB" sz="2600" dirty="0" smtClean="0">
                <a:latin typeface="Arial" panose="020B0604020202020204" pitchFamily="34" charset="0"/>
                <a:cs typeface="Arial" panose="020B0604020202020204" pitchFamily="34" charset="0"/>
              </a:rPr>
              <a:t>easily checked by </a:t>
            </a:r>
            <a:r>
              <a:rPr lang="en-GB" sz="2600" dirty="0">
                <a:latin typeface="Arial" panose="020B0604020202020204" pitchFamily="34" charset="0"/>
                <a:cs typeface="Arial" panose="020B0604020202020204" pitchFamily="34" charset="0"/>
              </a:rPr>
              <a:t>non-specialists (such as text display, navigation, text to speech, image description, accessibility guidance). </a:t>
            </a:r>
            <a:endParaRPr lang="en-GB" sz="2600" dirty="0" smtClean="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Clear guidance for </a:t>
            </a:r>
            <a:r>
              <a:rPr lang="en-GB" sz="2600" dirty="0">
                <a:latin typeface="Arial" panose="020B0604020202020204" pitchFamily="34" charset="0"/>
                <a:cs typeface="Arial" panose="020B0604020202020204" pitchFamily="34" charset="0"/>
                <a:hlinkClick r:id="rId5"/>
              </a:rPr>
              <a:t>doing the audit </a:t>
            </a:r>
            <a:r>
              <a:rPr lang="en-GB" sz="2600" dirty="0">
                <a:latin typeface="Arial" panose="020B0604020202020204" pitchFamily="34" charset="0"/>
                <a:cs typeface="Arial" panose="020B0604020202020204" pitchFamily="34" charset="0"/>
              </a:rPr>
              <a:t>and </a:t>
            </a:r>
            <a:r>
              <a:rPr lang="en-GB" sz="2600" dirty="0">
                <a:latin typeface="Arial" panose="020B0604020202020204" pitchFamily="34" charset="0"/>
                <a:cs typeface="Arial" panose="020B0604020202020204" pitchFamily="34" charset="0"/>
                <a:hlinkClick r:id="rId6"/>
              </a:rPr>
              <a:t>understanding the data</a:t>
            </a:r>
            <a:r>
              <a:rPr lang="en-GB" sz="2600" dirty="0">
                <a:latin typeface="Arial" panose="020B0604020202020204" pitchFamily="34" charset="0"/>
                <a:cs typeface="Arial" panose="020B0604020202020204" pitchFamily="34" charset="0"/>
              </a:rPr>
              <a:t>.</a:t>
            </a:r>
          </a:p>
          <a:p>
            <a:r>
              <a:rPr lang="en-GB" sz="2600" dirty="0">
                <a:latin typeface="Arial" panose="020B0604020202020204" pitchFamily="34" charset="0"/>
                <a:cs typeface="Arial" panose="020B0604020202020204" pitchFamily="34" charset="0"/>
              </a:rPr>
              <a:t>Crunch the data.</a:t>
            </a:r>
          </a:p>
          <a:p>
            <a:r>
              <a:rPr lang="en-GB" sz="2600" dirty="0">
                <a:latin typeface="Arial" panose="020B0604020202020204" pitchFamily="34" charset="0"/>
                <a:cs typeface="Arial" panose="020B0604020202020204" pitchFamily="34" charset="0"/>
                <a:hlinkClick r:id="rId7"/>
              </a:rPr>
              <a:t>Publish </a:t>
            </a:r>
            <a:r>
              <a:rPr lang="en-GB" sz="2600" dirty="0" smtClean="0">
                <a:latin typeface="Arial" panose="020B0604020202020204" pitchFamily="34" charset="0"/>
                <a:cs typeface="Arial" panose="020B0604020202020204" pitchFamily="34" charset="0"/>
                <a:hlinkClick r:id="rId7"/>
              </a:rPr>
              <a:t>the findings</a:t>
            </a:r>
            <a:r>
              <a:rPr lang="en-GB" sz="2600" dirty="0">
                <a:latin typeface="Arial" panose="020B0604020202020204" pitchFamily="34" charset="0"/>
                <a:cs typeface="Arial" panose="020B0604020202020204" pitchFamily="34" charset="0"/>
                <a:hlinkClick r:id="rId7"/>
              </a:rPr>
              <a:t>.</a:t>
            </a:r>
            <a:endParaRPr lang="en-GB" sz="2600" dirty="0">
              <a:latin typeface="Arial" panose="020B0604020202020204" pitchFamily="34" charset="0"/>
              <a:cs typeface="Arial" panose="020B0604020202020204" pitchFamily="34" charset="0"/>
            </a:endParaRPr>
          </a:p>
          <a:p>
            <a:pPr marL="457200" lvl="1" indent="0">
              <a:buNone/>
            </a:pP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028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774" y="1346201"/>
            <a:ext cx="5419726" cy="3619500"/>
          </a:xfrm>
        </p:spPr>
        <p:txBody>
          <a:bodyPr/>
          <a:lstStyle/>
          <a:p>
            <a:pPr algn="ctr"/>
            <a:r>
              <a:rPr lang="en-GB" sz="4500" dirty="0" smtClean="0"/>
              <a:t>E-books Now: </a:t>
            </a:r>
            <a:r>
              <a:rPr lang="en-US" sz="4800" dirty="0"/>
              <a:t>An introduction to managing e-books</a:t>
            </a:r>
            <a:r>
              <a:rPr lang="en-GB" sz="4800" dirty="0"/>
              <a:t/>
            </a:r>
            <a:br>
              <a:rPr lang="en-GB" sz="4800" dirty="0"/>
            </a:br>
            <a:endParaRPr lang="en-GB" sz="4500" dirty="0"/>
          </a:p>
        </p:txBody>
      </p:sp>
      <p:sp>
        <p:nvSpPr>
          <p:cNvPr id="3" name="Subtitle 2"/>
          <p:cNvSpPr>
            <a:spLocks noGrp="1"/>
          </p:cNvSpPr>
          <p:nvPr>
            <p:ph type="subTitle" idx="1"/>
          </p:nvPr>
        </p:nvSpPr>
        <p:spPr>
          <a:xfrm>
            <a:off x="283245" y="4648202"/>
            <a:ext cx="5062787" cy="1280607"/>
          </a:xfrm>
        </p:spPr>
        <p:txBody>
          <a:bodyPr>
            <a:normAutofit fontScale="55000" lnSpcReduction="20000"/>
          </a:bodyPr>
          <a:lstStyle/>
          <a:p>
            <a:pPr algn="ctr"/>
            <a:r>
              <a:rPr lang="en-GB" dirty="0" smtClean="0"/>
              <a:t>Erica Lee</a:t>
            </a:r>
          </a:p>
          <a:p>
            <a:pPr algn="ctr"/>
            <a:r>
              <a:rPr lang="en-GB" dirty="0" smtClean="0"/>
              <a:t>Information Resources Specialist</a:t>
            </a:r>
          </a:p>
          <a:p>
            <a:pPr algn="ctr"/>
            <a:r>
              <a:rPr lang="en-GB" dirty="0" smtClean="0"/>
              <a:t>Aston University</a:t>
            </a:r>
            <a:endParaRPr lang="en-GB" dirty="0"/>
          </a:p>
        </p:txBody>
      </p:sp>
    </p:spTree>
    <p:extLst>
      <p:ext uri="{BB962C8B-B14F-4D97-AF65-F5344CB8AC3E}">
        <p14:creationId xmlns:p14="http://schemas.microsoft.com/office/powerpoint/2010/main" val="22911435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Publisher involvement</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r>
              <a:rPr lang="en-GB" sz="2400" dirty="0">
                <a:latin typeface="Arial" panose="020B0604020202020204" pitchFamily="34" charset="0"/>
                <a:cs typeface="Arial" panose="020B0604020202020204" pitchFamily="34" charset="0"/>
              </a:rPr>
              <a:t>Universities and suppliers have the same goal - more students reading more books more independently. </a:t>
            </a: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Publishers </a:t>
            </a:r>
            <a:r>
              <a:rPr lang="en-GB" sz="2400" dirty="0">
                <a:latin typeface="Arial" panose="020B0604020202020204" pitchFamily="34" charset="0"/>
                <a:cs typeface="Arial" panose="020B0604020202020204" pitchFamily="34" charset="0"/>
              </a:rPr>
              <a:t>Association Accessibility Action Group </a:t>
            </a:r>
            <a:r>
              <a:rPr lang="en-GB" sz="2400" dirty="0" smtClean="0">
                <a:latin typeface="Arial" panose="020B0604020202020204" pitchFamily="34" charset="0"/>
                <a:cs typeface="Arial" panose="020B0604020202020204" pitchFamily="34" charset="0"/>
              </a:rPr>
              <a:t>invited to </a:t>
            </a:r>
            <a:r>
              <a:rPr lang="en-GB" sz="2400" dirty="0">
                <a:latin typeface="Arial" panose="020B0604020202020204" pitchFamily="34" charset="0"/>
                <a:cs typeface="Arial" panose="020B0604020202020204" pitchFamily="34" charset="0"/>
              </a:rPr>
              <a:t>contribute </a:t>
            </a:r>
            <a:r>
              <a:rPr lang="en-GB" sz="2400" dirty="0" smtClean="0">
                <a:latin typeface="Arial" panose="020B0604020202020204" pitchFamily="34" charset="0"/>
                <a:cs typeface="Arial" panose="020B0604020202020204" pitchFamily="34" charset="0"/>
              </a:rPr>
              <a:t>at all stages: </a:t>
            </a:r>
          </a:p>
          <a:p>
            <a:pPr lvl="1"/>
            <a:r>
              <a:rPr lang="en-GB" dirty="0" smtClean="0">
                <a:latin typeface="Arial" panose="020B0604020202020204" pitchFamily="34" charset="0"/>
                <a:cs typeface="Arial" panose="020B0604020202020204" pitchFamily="34" charset="0"/>
              </a:rPr>
              <a:t>ensure balanced</a:t>
            </a:r>
            <a:r>
              <a:rPr lang="en-GB" dirty="0">
                <a:latin typeface="Arial" panose="020B0604020202020204" pitchFamily="34" charset="0"/>
                <a:cs typeface="Arial" panose="020B0604020202020204" pitchFamily="34" charset="0"/>
              </a:rPr>
              <a:t>, non-partisan </a:t>
            </a:r>
            <a:r>
              <a:rPr lang="en-GB" dirty="0" smtClean="0">
                <a:latin typeface="Arial" panose="020B0604020202020204" pitchFamily="34" charset="0"/>
                <a:cs typeface="Arial" panose="020B0604020202020204" pitchFamily="34" charset="0"/>
              </a:rPr>
              <a:t>advice</a:t>
            </a:r>
          </a:p>
          <a:p>
            <a:r>
              <a:rPr lang="en-GB" sz="2400" dirty="0" smtClean="0">
                <a:latin typeface="Arial" panose="020B0604020202020204" pitchFamily="34" charset="0"/>
                <a:cs typeface="Arial" panose="020B0604020202020204" pitchFamily="34" charset="0"/>
              </a:rPr>
              <a:t>Sage invited to every key meeting to represent publishers: </a:t>
            </a:r>
          </a:p>
          <a:p>
            <a:pPr lvl="1"/>
            <a:r>
              <a:rPr lang="en-US" dirty="0" smtClean="0">
                <a:latin typeface="Arial" panose="020B0604020202020204" pitchFamily="34" charset="0"/>
                <a:cs typeface="Arial" panose="020B0604020202020204" pitchFamily="34" charset="0"/>
              </a:rPr>
              <a:t>“exciting </a:t>
            </a:r>
            <a:r>
              <a:rPr lang="en-US" dirty="0">
                <a:latin typeface="Arial" panose="020B0604020202020204" pitchFamily="34" charset="0"/>
                <a:cs typeface="Arial" panose="020B0604020202020204" pitchFamily="34" charset="0"/>
              </a:rPr>
              <a:t>opportunity to highlight the significant accessibility investments the industry has made over recent years. Considerable strides have been made to improve and support accessibility throughout the sector and this valuable initiative will allow us to continue to learn and develop together</a:t>
            </a:r>
            <a:r>
              <a:rPr lang="en-US"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10870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Testing</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rPr>
              <a:t>The testing was done by 33 universities and 5 suppliers (suppliers were invited to audit their own platforms). </a:t>
            </a:r>
          </a:p>
          <a:p>
            <a:r>
              <a:rPr lang="en-US" sz="2400" dirty="0">
                <a:latin typeface="Arial" panose="020B0604020202020204" pitchFamily="34" charset="0"/>
                <a:cs typeface="Arial" panose="020B0604020202020204" pitchFamily="34" charset="0"/>
              </a:rPr>
              <a:t>In total 44 platforms were tested, covering 65 publishers with nearly 280 </a:t>
            </a:r>
            <a:r>
              <a:rPr lang="en-US" sz="2400" dirty="0" smtClean="0">
                <a:latin typeface="Arial" panose="020B0604020202020204" pitchFamily="34" charset="0"/>
                <a:cs typeface="Arial" panose="020B0604020202020204" pitchFamily="34" charset="0"/>
              </a:rPr>
              <a:t>eBooks </a:t>
            </a:r>
            <a:r>
              <a:rPr lang="en-US" sz="2400" dirty="0">
                <a:latin typeface="Arial" panose="020B0604020202020204" pitchFamily="34" charset="0"/>
                <a:cs typeface="Arial" panose="020B0604020202020204" pitchFamily="34" charset="0"/>
              </a:rPr>
              <a:t>tested.</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440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latin typeface="Arial" panose="020B0604020202020204" pitchFamily="34" charset="0"/>
                <a:cs typeface="Arial" panose="020B0604020202020204" pitchFamily="34" charset="0"/>
              </a:rPr>
              <a:t>The benefits: </a:t>
            </a:r>
            <a:r>
              <a:rPr lang="en-GB"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noAutofit/>
          </a:bodyPr>
          <a:lstStyle/>
          <a:p>
            <a:pPr lvl="1"/>
            <a:r>
              <a:rPr lang="en-GB" dirty="0">
                <a:latin typeface="Arial" panose="020B0604020202020204" pitchFamily="34" charset="0"/>
                <a:cs typeface="Arial" panose="020B0604020202020204" pitchFamily="34" charset="0"/>
              </a:rPr>
              <a:t>A</a:t>
            </a:r>
            <a:r>
              <a:rPr lang="en-GB" dirty="0" smtClean="0">
                <a:latin typeface="Arial" panose="020B0604020202020204" pitchFamily="34" charset="0"/>
                <a:cs typeface="Arial" panose="020B0604020202020204" pitchFamily="34" charset="0"/>
              </a:rPr>
              <a:t>cademics </a:t>
            </a:r>
            <a:r>
              <a:rPr lang="en-GB" dirty="0">
                <a:latin typeface="Arial" panose="020B0604020202020204" pitchFamily="34" charset="0"/>
                <a:cs typeface="Arial" panose="020B0604020202020204" pitchFamily="34" charset="0"/>
              </a:rPr>
              <a:t>can prioritise </a:t>
            </a:r>
            <a:r>
              <a:rPr lang="en-GB" dirty="0" smtClean="0">
                <a:latin typeface="Arial" panose="020B0604020202020204" pitchFamily="34" charset="0"/>
                <a:cs typeface="Arial" panose="020B0604020202020204" pitchFamily="34" charset="0"/>
              </a:rPr>
              <a:t>accessible </a:t>
            </a:r>
            <a:r>
              <a:rPr lang="en-GB" dirty="0">
                <a:latin typeface="Arial" panose="020B0604020202020204" pitchFamily="34" charset="0"/>
                <a:cs typeface="Arial" panose="020B0604020202020204" pitchFamily="34" charset="0"/>
              </a:rPr>
              <a:t>publishers and </a:t>
            </a:r>
            <a:r>
              <a:rPr lang="en-GB" dirty="0" smtClean="0">
                <a:latin typeface="Arial" panose="020B0604020202020204" pitchFamily="34" charset="0"/>
                <a:cs typeface="Arial" panose="020B0604020202020204" pitchFamily="34" charset="0"/>
              </a:rPr>
              <a:t>platforms.</a:t>
            </a:r>
            <a:endParaRPr lang="en-GB"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S</a:t>
            </a:r>
            <a:r>
              <a:rPr lang="en-GB" dirty="0" smtClean="0">
                <a:latin typeface="Arial" panose="020B0604020202020204" pitchFamily="34" charset="0"/>
                <a:cs typeface="Arial" panose="020B0604020202020204" pitchFamily="34" charset="0"/>
              </a:rPr>
              <a:t>uppliers - </a:t>
            </a:r>
            <a:r>
              <a:rPr lang="en-GB" dirty="0">
                <a:latin typeface="Arial" panose="020B0604020202020204" pitchFamily="34" charset="0"/>
                <a:cs typeface="Arial" panose="020B0604020202020204" pitchFamily="34" charset="0"/>
              </a:rPr>
              <a:t>focus on </a:t>
            </a:r>
            <a:r>
              <a:rPr lang="en-GB" dirty="0" smtClean="0">
                <a:latin typeface="Arial" panose="020B0604020202020204" pitchFamily="34" charset="0"/>
                <a:cs typeface="Arial" panose="020B0604020202020204" pitchFamily="34" charset="0"/>
              </a:rPr>
              <a:t>strengths and </a:t>
            </a:r>
            <a:r>
              <a:rPr lang="en-GB" dirty="0">
                <a:latin typeface="Arial" panose="020B0604020202020204" pitchFamily="34" charset="0"/>
                <a:cs typeface="Arial" panose="020B0604020202020204" pitchFamily="34" charset="0"/>
              </a:rPr>
              <a:t>improving </a:t>
            </a:r>
            <a:r>
              <a:rPr lang="en-GB" dirty="0" smtClean="0">
                <a:latin typeface="Arial" panose="020B0604020202020204" pitchFamily="34" charset="0"/>
                <a:cs typeface="Arial" panose="020B0604020202020204" pitchFamily="34" charset="0"/>
              </a:rPr>
              <a:t>weaknesses.</a:t>
            </a:r>
          </a:p>
          <a:p>
            <a:pPr lvl="2"/>
            <a:r>
              <a:rPr lang="en-GB" sz="2400" dirty="0" smtClean="0">
                <a:latin typeface="Arial" panose="020B0604020202020204" pitchFamily="34" charset="0"/>
                <a:cs typeface="Arial" panose="020B0604020202020204" pitchFamily="34" charset="0"/>
              </a:rPr>
              <a:t>'audit </a:t>
            </a:r>
            <a:r>
              <a:rPr lang="en-GB" sz="2400" dirty="0">
                <a:latin typeface="Arial" panose="020B0604020202020204" pitchFamily="34" charset="0"/>
                <a:cs typeface="Arial" panose="020B0604020202020204" pitchFamily="34" charset="0"/>
              </a:rPr>
              <a:t>trail' </a:t>
            </a:r>
            <a:r>
              <a:rPr lang="en-GB" sz="2400" dirty="0" smtClean="0">
                <a:latin typeface="Arial" panose="020B0604020202020204" pitchFamily="34" charset="0"/>
                <a:cs typeface="Arial" panose="020B0604020202020204" pitchFamily="34" charset="0"/>
              </a:rPr>
              <a:t>to </a:t>
            </a:r>
            <a:r>
              <a:rPr lang="en-GB" sz="2400" dirty="0">
                <a:latin typeface="Arial" panose="020B0604020202020204" pitchFamily="34" charset="0"/>
                <a:cs typeface="Arial" panose="020B0604020202020204" pitchFamily="34" charset="0"/>
              </a:rPr>
              <a:t>identify 'accessibility attrition' in </a:t>
            </a:r>
            <a:r>
              <a:rPr lang="en-GB" sz="2400" dirty="0" smtClean="0">
                <a:latin typeface="Arial" panose="020B0604020202020204" pitchFamily="34" charset="0"/>
                <a:cs typeface="Arial" panose="020B0604020202020204" pitchFamily="34" charset="0"/>
              </a:rPr>
              <a:t>supply chain</a:t>
            </a:r>
            <a:endParaRPr lang="en-GB" sz="2400" dirty="0">
              <a:latin typeface="Arial" panose="020B0604020202020204" pitchFamily="34" charset="0"/>
              <a:cs typeface="Arial" panose="020B0604020202020204" pitchFamily="34" charset="0"/>
            </a:endParaRPr>
          </a:p>
          <a:p>
            <a:pPr lvl="1"/>
            <a:r>
              <a:rPr lang="en-GB" dirty="0" smtClean="0">
                <a:latin typeface="Arial" panose="020B0604020202020204" pitchFamily="34" charset="0"/>
                <a:cs typeface="Arial" panose="020B0604020202020204" pitchFamily="34" charset="0"/>
              </a:rPr>
              <a:t>Libraries</a:t>
            </a:r>
            <a:r>
              <a:rPr lang="en-GB" dirty="0">
                <a:latin typeface="Arial" panose="020B0604020202020204" pitchFamily="34" charset="0"/>
                <a:cs typeface="Arial" panose="020B0604020202020204" pitchFamily="34" charset="0"/>
              </a:rPr>
              <a:t>, publishers, aggregators </a:t>
            </a:r>
            <a:r>
              <a:rPr lang="en-GB" dirty="0" smtClean="0">
                <a:latin typeface="Arial" panose="020B0604020202020204" pitchFamily="34" charset="0"/>
                <a:cs typeface="Arial" panose="020B0604020202020204" pitchFamily="34" charset="0"/>
              </a:rPr>
              <a:t>have common </a:t>
            </a:r>
            <a:r>
              <a:rPr lang="en-GB" dirty="0">
                <a:latin typeface="Arial" panose="020B0604020202020204" pitchFamily="34" charset="0"/>
                <a:cs typeface="Arial" panose="020B0604020202020204" pitchFamily="34" charset="0"/>
              </a:rPr>
              <a:t>language </a:t>
            </a:r>
            <a:r>
              <a:rPr lang="en-GB" dirty="0" smtClean="0">
                <a:latin typeface="Arial" panose="020B0604020202020204" pitchFamily="34" charset="0"/>
                <a:cs typeface="Arial" panose="020B0604020202020204" pitchFamily="34" charset="0"/>
              </a:rPr>
              <a:t>for constructive conversations.</a:t>
            </a:r>
          </a:p>
          <a:p>
            <a:pPr lvl="1"/>
            <a:r>
              <a:rPr lang="en-GB" dirty="0" smtClean="0">
                <a:latin typeface="Arial" panose="020B0604020202020204" pitchFamily="34" charset="0"/>
                <a:cs typeface="Arial" panose="020B0604020202020204" pitchFamily="34" charset="0"/>
              </a:rPr>
              <a:t>Increased </a:t>
            </a:r>
            <a:r>
              <a:rPr lang="en-GB" dirty="0">
                <a:latin typeface="Arial" panose="020B0604020202020204" pitchFamily="34" charset="0"/>
                <a:cs typeface="Arial" panose="020B0604020202020204" pitchFamily="34" charset="0"/>
              </a:rPr>
              <a:t>awareness of </a:t>
            </a:r>
            <a:r>
              <a:rPr lang="en-GB" dirty="0" smtClean="0">
                <a:latin typeface="Arial" panose="020B0604020202020204" pitchFamily="34" charset="0"/>
                <a:cs typeface="Arial" panose="020B0604020202020204" pitchFamily="34" charset="0"/>
              </a:rPr>
              <a:t>eBook </a:t>
            </a:r>
            <a:r>
              <a:rPr lang="en-GB" dirty="0">
                <a:latin typeface="Arial" panose="020B0604020202020204" pitchFamily="34" charset="0"/>
                <a:cs typeface="Arial" panose="020B0604020202020204" pitchFamily="34" charset="0"/>
              </a:rPr>
              <a:t>accessibility benefits for library and disability support staff.</a:t>
            </a:r>
          </a:p>
          <a:p>
            <a:pPr lvl="1"/>
            <a:r>
              <a:rPr lang="en-GB" dirty="0">
                <a:latin typeface="Arial" panose="020B0604020202020204" pitchFamily="34" charset="0"/>
                <a:cs typeface="Arial" panose="020B0604020202020204" pitchFamily="34" charset="0"/>
                <a:hlinkClick r:id="rId3"/>
              </a:rPr>
              <a:t>R</a:t>
            </a:r>
            <a:r>
              <a:rPr lang="en-GB" dirty="0" smtClean="0">
                <a:latin typeface="Arial" panose="020B0604020202020204" pitchFamily="34" charset="0"/>
                <a:cs typeface="Arial" panose="020B0604020202020204" pitchFamily="34" charset="0"/>
                <a:hlinkClick r:id="rId3"/>
              </a:rPr>
              <a:t>esource </a:t>
            </a:r>
            <a:r>
              <a:rPr lang="en-GB" dirty="0">
                <a:latin typeface="Arial" panose="020B0604020202020204" pitchFamily="34" charset="0"/>
                <a:cs typeface="Arial" panose="020B0604020202020204" pitchFamily="34" charset="0"/>
                <a:hlinkClick r:id="rId3"/>
              </a:rPr>
              <a:t>by which readers can identify </a:t>
            </a:r>
            <a:r>
              <a:rPr lang="en-GB" dirty="0" smtClean="0">
                <a:latin typeface="Arial" panose="020B0604020202020204" pitchFamily="34" charset="0"/>
                <a:cs typeface="Arial" panose="020B0604020202020204" pitchFamily="34" charset="0"/>
                <a:hlinkClick r:id="rId3"/>
              </a:rPr>
              <a:t>eBook </a:t>
            </a:r>
            <a:r>
              <a:rPr lang="en-GB" dirty="0">
                <a:latin typeface="Arial" panose="020B0604020202020204" pitchFamily="34" charset="0"/>
                <a:cs typeface="Arial" panose="020B0604020202020204" pitchFamily="34" charset="0"/>
                <a:hlinkClick r:id="rId3"/>
              </a:rPr>
              <a:t>platforms </a:t>
            </a:r>
            <a:r>
              <a:rPr lang="en-GB" dirty="0">
                <a:latin typeface="Arial" panose="020B0604020202020204" pitchFamily="34" charset="0"/>
                <a:cs typeface="Arial" panose="020B0604020202020204" pitchFamily="34" charset="0"/>
              </a:rPr>
              <a:t>which most closely meet their specific </a:t>
            </a:r>
            <a:r>
              <a:rPr lang="en-GB" dirty="0" smtClean="0">
                <a:latin typeface="Arial" panose="020B0604020202020204" pitchFamily="34" charset="0"/>
                <a:cs typeface="Arial" panose="020B0604020202020204" pitchFamily="34" charset="0"/>
              </a:rPr>
              <a:t>needs.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3866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skews and Holts have used the audit to clarify accessibility guidance for customers.&#10;&#10;The image shows the mirroring of eBook accessibility audit questions on their accessibility statement." title="Askews and Holts have used the audit to clarify accessibility guidance for customers."/>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A common language with publishers</a:t>
            </a:r>
            <a:endParaRPr lang="en-GB" dirty="0">
              <a:latin typeface="Arial" panose="020B0604020202020204" pitchFamily="34" charset="0"/>
              <a:cs typeface="Arial" panose="020B0604020202020204" pitchFamily="34" charset="0"/>
            </a:endParaRPr>
          </a:p>
        </p:txBody>
      </p:sp>
      <p:pic>
        <p:nvPicPr>
          <p:cNvPr id="4" name="Content Placeholder 3" descr="Askews and Holts have used the audit to clarify accessibility guidance for customers.&#10;&#10;The image shows the mirroring of eBook accessibility audit questions on their accessibility statement." title="Askews and Holts have used the audit to clarify accessibility guidance for custome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165" y="1690689"/>
            <a:ext cx="8513670" cy="4727347"/>
          </a:xfrm>
        </p:spPr>
      </p:pic>
    </p:spTree>
    <p:extLst>
      <p:ext uri="{BB962C8B-B14F-4D97-AF65-F5344CB8AC3E}">
        <p14:creationId xmlns:p14="http://schemas.microsoft.com/office/powerpoint/2010/main" val="32937757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Individual platform feedback reports</a:t>
            </a:r>
            <a:endParaRPr lang="en-GB" dirty="0">
              <a:latin typeface="Arial" panose="020B0604020202020204" pitchFamily="34" charset="0"/>
              <a:cs typeface="Arial" panose="020B0604020202020204" pitchFamily="34" charset="0"/>
            </a:endParaRPr>
          </a:p>
        </p:txBody>
      </p:sp>
      <p:pic>
        <p:nvPicPr>
          <p:cNvPr id="5" name="Content Placeholder 4" descr="Individual Platform Feedback Reports section of the website. The table on page 6 of the reports may be particularly useful for Library staff - it gives an at-a-glance view of how well the platform met each of the criteria.  We will now be encouraging platforms to look at their own report and hopefully use it to inform developments. &#10;" title="Individual Platform Feedback Reports"/>
          <p:cNvPicPr>
            <a:picLocks noGrp="1" noChangeAspect="1"/>
          </p:cNvPicPr>
          <p:nvPr>
            <p:ph idx="1"/>
          </p:nvPr>
        </p:nvPicPr>
        <p:blipFill rotWithShape="1">
          <a:blip r:embed="rId3"/>
          <a:srcRect l="52770" t="30360" r="3599"/>
          <a:stretch/>
        </p:blipFill>
        <p:spPr>
          <a:xfrm>
            <a:off x="591731" y="1690690"/>
            <a:ext cx="7960541" cy="4764703"/>
          </a:xfrm>
          <a:prstGeom prst="rect">
            <a:avLst/>
          </a:prstGeom>
        </p:spPr>
      </p:pic>
    </p:spTree>
    <p:extLst>
      <p:ext uri="{BB962C8B-B14F-4D97-AF65-F5344CB8AC3E}">
        <p14:creationId xmlns:p14="http://schemas.microsoft.com/office/powerpoint/2010/main" val="36303537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Individual platform feedback reports example</a:t>
            </a:r>
            <a:endParaRPr lang="en-GB" dirty="0">
              <a:latin typeface="Arial" panose="020B0604020202020204" pitchFamily="34" charset="0"/>
              <a:cs typeface="Arial" panose="020B0604020202020204" pitchFamily="34" charset="0"/>
            </a:endParaRPr>
          </a:p>
        </p:txBody>
      </p:sp>
      <p:pic>
        <p:nvPicPr>
          <p:cNvPr id="4" name="Content Placeholder 3" descr="Result showing part of Askew and Holts feedback. &#10;Average score: 43% (lower 50%)&#10;Range: 40% (Hightes: 68%-Lowest 28%).&#10;No. of audits: 134 (133 by universities and 1 by platform)." title="Individual Platform Feedback Reports"/>
          <p:cNvPicPr>
            <a:picLocks noGrp="1" noChangeAspect="1"/>
          </p:cNvPicPr>
          <p:nvPr>
            <p:ph idx="1"/>
          </p:nvPr>
        </p:nvPicPr>
        <p:blipFill rotWithShape="1">
          <a:blip r:embed="rId3"/>
          <a:srcRect l="67195" t="18384" r="16979" b="30444"/>
          <a:stretch/>
        </p:blipFill>
        <p:spPr>
          <a:xfrm>
            <a:off x="2519970" y="1690688"/>
            <a:ext cx="4104065" cy="4976215"/>
          </a:xfrm>
          <a:prstGeom prst="rect">
            <a:avLst/>
          </a:prstGeom>
        </p:spPr>
      </p:pic>
    </p:spTree>
    <p:extLst>
      <p:ext uri="{BB962C8B-B14F-4D97-AF65-F5344CB8AC3E}">
        <p14:creationId xmlns:p14="http://schemas.microsoft.com/office/powerpoint/2010/main" val="42240698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latin typeface="Arial" panose="020B0604020202020204" pitchFamily="34" charset="0"/>
                <a:cs typeface="Arial" panose="020B0604020202020204" pitchFamily="34" charset="0"/>
              </a:rPr>
              <a:t>Key elements of eBook accessibility</a:t>
            </a:r>
            <a:endParaRPr lang="en-GB" dirty="0">
              <a:latin typeface="Arial" panose="020B0604020202020204" pitchFamily="34" charset="0"/>
              <a:cs typeface="Arial" panose="020B0604020202020204" pitchFamily="34" charset="0"/>
            </a:endParaRPr>
          </a:p>
        </p:txBody>
      </p:sp>
      <p:pic>
        <p:nvPicPr>
          <p:cNvPr id="4" name="Content Placeholder 3" descr="We also added information on the Key elements of eBook accessibility which describes the criteria used to audit the eBooks along with an explanation of why each of them is important for accessibility. &#10;" title="Key elements of eBook accessibility "/>
          <p:cNvPicPr>
            <a:picLocks noGrp="1" noChangeAspect="1"/>
          </p:cNvPicPr>
          <p:nvPr>
            <p:ph idx="1"/>
          </p:nvPr>
        </p:nvPicPr>
        <p:blipFill rotWithShape="1">
          <a:blip r:embed="rId3"/>
          <a:srcRect l="52859" t="22149" r="3625" b="1"/>
          <a:stretch/>
        </p:blipFill>
        <p:spPr>
          <a:xfrm>
            <a:off x="984346" y="1856096"/>
            <a:ext cx="7175311" cy="4813864"/>
          </a:xfrm>
          <a:prstGeom prst="rect">
            <a:avLst/>
          </a:prstGeom>
        </p:spPr>
      </p:pic>
    </p:spTree>
    <p:extLst>
      <p:ext uri="{BB962C8B-B14F-4D97-AF65-F5344CB8AC3E}">
        <p14:creationId xmlns:p14="http://schemas.microsoft.com/office/powerpoint/2010/main" val="17143080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The future</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r>
              <a:rPr lang="en-GB" sz="2200" dirty="0" smtClean="0">
                <a:latin typeface="Arial" panose="020B0604020202020204" pitchFamily="34" charset="0"/>
                <a:cs typeface="Arial" panose="020B0604020202020204" pitchFamily="34" charset="0"/>
              </a:rPr>
              <a:t>Regional </a:t>
            </a:r>
            <a:r>
              <a:rPr lang="en-GB" sz="2200" dirty="0">
                <a:latin typeface="Arial" panose="020B0604020202020204" pitchFamily="34" charset="0"/>
                <a:cs typeface="Arial" panose="020B0604020202020204" pitchFamily="34" charset="0"/>
              </a:rPr>
              <a:t>purchasing consortia </a:t>
            </a:r>
            <a:r>
              <a:rPr lang="en-GB" sz="2200" dirty="0" smtClean="0">
                <a:latin typeface="Arial" panose="020B0604020202020204" pitchFamily="34" charset="0"/>
                <a:cs typeface="Arial" panose="020B0604020202020204" pitchFamily="34" charset="0"/>
              </a:rPr>
              <a:t>using the accessibility </a:t>
            </a:r>
            <a:r>
              <a:rPr lang="en-GB" sz="2200" dirty="0">
                <a:latin typeface="Arial" panose="020B0604020202020204" pitchFamily="34" charset="0"/>
                <a:cs typeface="Arial" panose="020B0604020202020204" pitchFamily="34" charset="0"/>
              </a:rPr>
              <a:t>data as part of </a:t>
            </a:r>
            <a:r>
              <a:rPr lang="en-GB" sz="2200" dirty="0" smtClean="0">
                <a:latin typeface="Arial" panose="020B0604020202020204" pitchFamily="34" charset="0"/>
                <a:cs typeface="Arial" panose="020B0604020202020204" pitchFamily="34" charset="0"/>
              </a:rPr>
              <a:t>procurement process:</a:t>
            </a:r>
          </a:p>
          <a:p>
            <a:pPr lvl="1"/>
            <a:r>
              <a:rPr lang="en-GB" sz="2200" dirty="0" smtClean="0">
                <a:latin typeface="Arial" panose="020B0604020202020204" pitchFamily="34" charset="0"/>
                <a:cs typeface="Arial" panose="020B0604020202020204" pitchFamily="34" charset="0"/>
              </a:rPr>
              <a:t>market </a:t>
            </a:r>
            <a:r>
              <a:rPr lang="en-GB" sz="2200" dirty="0">
                <a:latin typeface="Arial" panose="020B0604020202020204" pitchFamily="34" charset="0"/>
                <a:cs typeface="Arial" panose="020B0604020202020204" pitchFamily="34" charset="0"/>
              </a:rPr>
              <a:t>advantages to </a:t>
            </a:r>
            <a:r>
              <a:rPr lang="en-GB" sz="2200" dirty="0" smtClean="0">
                <a:latin typeface="Arial" panose="020B0604020202020204" pitchFamily="34" charset="0"/>
                <a:cs typeface="Arial" panose="020B0604020202020204" pitchFamily="34" charset="0"/>
              </a:rPr>
              <a:t>accessibility</a:t>
            </a:r>
            <a:r>
              <a:rPr lang="en-GB" sz="2200" dirty="0">
                <a:latin typeface="Arial" panose="020B0604020202020204" pitchFamily="34" charset="0"/>
                <a:cs typeface="Arial" panose="020B0604020202020204" pitchFamily="34" charset="0"/>
              </a:rPr>
              <a:t>.</a:t>
            </a:r>
            <a:endParaRPr lang="en-GB" sz="2200" dirty="0" smtClean="0">
              <a:latin typeface="Arial" panose="020B0604020202020204" pitchFamily="34" charset="0"/>
              <a:cs typeface="Arial" panose="020B0604020202020204" pitchFamily="34" charset="0"/>
            </a:endParaRPr>
          </a:p>
          <a:p>
            <a:pPr lvl="1"/>
            <a:r>
              <a:rPr lang="en-GB" sz="2200" dirty="0" smtClean="0">
                <a:latin typeface="Arial" panose="020B0604020202020204" pitchFamily="34" charset="0"/>
                <a:cs typeface="Arial" panose="020B0604020202020204" pitchFamily="34" charset="0"/>
              </a:rPr>
              <a:t>making </a:t>
            </a:r>
            <a:r>
              <a:rPr lang="en-GB" sz="2200" dirty="0">
                <a:latin typeface="Arial" panose="020B0604020202020204" pitchFamily="34" charset="0"/>
                <a:cs typeface="Arial" panose="020B0604020202020204" pitchFamily="34" charset="0"/>
              </a:rPr>
              <a:t>it cost-effective for suppliers to make the necessary investments.</a:t>
            </a:r>
          </a:p>
          <a:p>
            <a:r>
              <a:rPr lang="en-GB" sz="2200" dirty="0" smtClean="0">
                <a:latin typeface="Arial" panose="020B0604020202020204" pitchFamily="34" charset="0"/>
                <a:cs typeface="Arial" panose="020B0604020202020204" pitchFamily="34" charset="0"/>
              </a:rPr>
              <a:t>Critical </a:t>
            </a:r>
            <a:r>
              <a:rPr lang="en-GB" sz="2200" dirty="0">
                <a:latin typeface="Arial" panose="020B0604020202020204" pitchFamily="34" charset="0"/>
                <a:cs typeface="Arial" panose="020B0604020202020204" pitchFamily="34" charset="0"/>
              </a:rPr>
              <a:t>mass of awareness </a:t>
            </a:r>
            <a:r>
              <a:rPr lang="en-GB" sz="2200" dirty="0" smtClean="0">
                <a:latin typeface="Arial" panose="020B0604020202020204" pitchFamily="34" charset="0"/>
                <a:cs typeface="Arial" panose="020B0604020202020204" pitchFamily="34" charset="0"/>
              </a:rPr>
              <a:t>university context: </a:t>
            </a:r>
          </a:p>
          <a:p>
            <a:pPr lvl="1"/>
            <a:r>
              <a:rPr lang="en-GB" sz="2200" dirty="0" smtClean="0">
                <a:latin typeface="Arial" panose="020B0604020202020204" pitchFamily="34" charset="0"/>
                <a:cs typeface="Arial" panose="020B0604020202020204" pitchFamily="34" charset="0"/>
              </a:rPr>
              <a:t>33 </a:t>
            </a:r>
            <a:r>
              <a:rPr lang="en-GB" sz="2200" dirty="0">
                <a:latin typeface="Arial" panose="020B0604020202020204" pitchFamily="34" charset="0"/>
                <a:cs typeface="Arial" panose="020B0604020202020204" pitchFamily="34" charset="0"/>
              </a:rPr>
              <a:t>out of 130 UK universities took part </a:t>
            </a:r>
            <a:endParaRPr lang="en-GB" sz="2200" dirty="0" smtClean="0">
              <a:latin typeface="Arial" panose="020B0604020202020204" pitchFamily="34" charset="0"/>
              <a:cs typeface="Arial" panose="020B0604020202020204" pitchFamily="34" charset="0"/>
            </a:endParaRPr>
          </a:p>
          <a:p>
            <a:pPr lvl="1"/>
            <a:r>
              <a:rPr lang="en-GB" sz="2200" dirty="0" smtClean="0">
                <a:latin typeface="Arial" panose="020B0604020202020204" pitchFamily="34" charset="0"/>
                <a:cs typeface="Arial" panose="020B0604020202020204" pitchFamily="34" charset="0"/>
              </a:rPr>
              <a:t>follow-up </a:t>
            </a:r>
            <a:r>
              <a:rPr lang="en-GB" sz="2200" dirty="0">
                <a:latin typeface="Arial" panose="020B0604020202020204" pitchFamily="34" charset="0"/>
                <a:cs typeface="Arial" panose="020B0604020202020204" pitchFamily="34" charset="0"/>
              </a:rPr>
              <a:t>survey </a:t>
            </a:r>
            <a:r>
              <a:rPr lang="en-GB" sz="2200" dirty="0" smtClean="0">
                <a:latin typeface="Arial" panose="020B0604020202020204" pitchFamily="34" charset="0"/>
                <a:cs typeface="Arial" panose="020B0604020202020204" pitchFamily="34" charset="0"/>
              </a:rPr>
              <a:t>staff </a:t>
            </a:r>
            <a:r>
              <a:rPr lang="en-GB" sz="2200" dirty="0">
                <a:latin typeface="Arial" panose="020B0604020202020204" pitchFamily="34" charset="0"/>
                <a:cs typeface="Arial" panose="020B0604020202020204" pitchFamily="34" charset="0"/>
              </a:rPr>
              <a:t>showed </a:t>
            </a:r>
            <a:r>
              <a:rPr lang="en-GB" sz="2200" dirty="0" smtClean="0">
                <a:latin typeface="Arial" panose="020B0604020202020204" pitchFamily="34" charset="0"/>
                <a:cs typeface="Arial" panose="020B0604020202020204" pitchFamily="34" charset="0"/>
              </a:rPr>
              <a:t>significant increase </a:t>
            </a:r>
            <a:r>
              <a:rPr lang="en-GB" sz="2200" dirty="0">
                <a:latin typeface="Arial" panose="020B0604020202020204" pitchFamily="34" charset="0"/>
                <a:cs typeface="Arial" panose="020B0604020202020204" pitchFamily="34" charset="0"/>
              </a:rPr>
              <a:t>in accessibility </a:t>
            </a:r>
            <a:r>
              <a:rPr lang="en-GB" sz="2200" dirty="0" smtClean="0">
                <a:latin typeface="Arial" panose="020B0604020202020204" pitchFamily="34" charset="0"/>
                <a:cs typeface="Arial" panose="020B0604020202020204" pitchFamily="34" charset="0"/>
              </a:rPr>
              <a:t>awareness, </a:t>
            </a:r>
            <a:r>
              <a:rPr lang="en-US" sz="2200" u="sng" dirty="0" smtClean="0">
                <a:latin typeface="Arial" panose="020B0604020202020204" pitchFamily="34" charset="0"/>
                <a:cs typeface="Arial" panose="020B0604020202020204" pitchFamily="34" charset="0"/>
                <a:hlinkClick r:id="rId3"/>
              </a:rPr>
              <a:t>changed </a:t>
            </a:r>
            <a:r>
              <a:rPr lang="en-US" sz="2200" u="sng" dirty="0">
                <a:latin typeface="Arial" panose="020B0604020202020204" pitchFamily="34" charset="0"/>
                <a:cs typeface="Arial" panose="020B0604020202020204" pitchFamily="34" charset="0"/>
                <a:hlinkClick r:id="rId3"/>
              </a:rPr>
              <a:t>skill levels, confidence</a:t>
            </a:r>
            <a:r>
              <a:rPr lang="en-US" sz="2200" u="sng" dirty="0" smtClean="0">
                <a:latin typeface="Arial" panose="020B0604020202020204" pitchFamily="34" charset="0"/>
                <a:cs typeface="Arial" panose="020B0604020202020204" pitchFamily="34" charset="0"/>
                <a:hlinkClick r:id="rId3"/>
              </a:rPr>
              <a:t>, and </a:t>
            </a:r>
            <a:r>
              <a:rPr lang="en-US" sz="2200" u="sng" dirty="0">
                <a:latin typeface="Arial" panose="020B0604020202020204" pitchFamily="34" charset="0"/>
                <a:cs typeface="Arial" panose="020B0604020202020204" pitchFamily="34" charset="0"/>
                <a:hlinkClick r:id="rId3"/>
              </a:rPr>
              <a:t>empathy with disabled learners</a:t>
            </a:r>
            <a:endParaRPr lang="en-GB" sz="2200" dirty="0" smtClean="0">
              <a:latin typeface="Arial" panose="020B0604020202020204" pitchFamily="34" charset="0"/>
              <a:cs typeface="Arial" panose="020B0604020202020204" pitchFamily="34" charset="0"/>
            </a:endParaRPr>
          </a:p>
          <a:p>
            <a:pPr lvl="1"/>
            <a:r>
              <a:rPr lang="en-GB" sz="2200" dirty="0" smtClean="0">
                <a:latin typeface="Arial" panose="020B0604020202020204" pitchFamily="34" charset="0"/>
                <a:cs typeface="Arial" panose="020B0604020202020204" pitchFamily="34" charset="0"/>
              </a:rPr>
              <a:t>Widespread agreement </a:t>
            </a:r>
            <a:r>
              <a:rPr lang="en-GB" sz="2200" dirty="0">
                <a:latin typeface="Arial" panose="020B0604020202020204" pitchFamily="34" charset="0"/>
                <a:cs typeface="Arial" panose="020B0604020202020204" pitchFamily="34" charset="0"/>
              </a:rPr>
              <a:t>that </a:t>
            </a:r>
            <a:r>
              <a:rPr lang="en-GB" sz="2200" dirty="0" smtClean="0">
                <a:latin typeface="Arial" panose="020B0604020202020204" pitchFamily="34" charset="0"/>
                <a:cs typeface="Arial" panose="020B0604020202020204" pitchFamily="34" charset="0"/>
              </a:rPr>
              <a:t>eBook </a:t>
            </a:r>
            <a:r>
              <a:rPr lang="en-GB" sz="2200" dirty="0">
                <a:latin typeface="Arial" panose="020B0604020202020204" pitchFamily="34" charset="0"/>
                <a:cs typeface="Arial" panose="020B0604020202020204" pitchFamily="34" charset="0"/>
              </a:rPr>
              <a:t>accessibility should influence library procurement. </a:t>
            </a:r>
          </a:p>
          <a:p>
            <a:pPr lvl="1"/>
            <a:r>
              <a:rPr lang="en-GB" sz="2200" dirty="0" smtClean="0">
                <a:latin typeface="Arial" panose="020B0604020202020204" pitchFamily="34" charset="0"/>
                <a:cs typeface="Arial" panose="020B0604020202020204" pitchFamily="34" charset="0"/>
              </a:rPr>
              <a:t>Over </a:t>
            </a:r>
            <a:r>
              <a:rPr lang="en-GB" sz="2200" dirty="0">
                <a:latin typeface="Arial" panose="020B0604020202020204" pitchFamily="34" charset="0"/>
                <a:cs typeface="Arial" panose="020B0604020202020204" pitchFamily="34" charset="0"/>
              </a:rPr>
              <a:t>90% first time testers felt 'better equipped to advise disabled readers</a:t>
            </a:r>
            <a:r>
              <a:rPr lang="en-GB" sz="2200" dirty="0" smtClean="0">
                <a:latin typeface="Arial" panose="020B0604020202020204" pitchFamily="34" charset="0"/>
                <a:cs typeface="Arial" panose="020B0604020202020204" pitchFamily="34" charset="0"/>
              </a:rPr>
              <a:t>’.</a:t>
            </a: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37078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latin typeface="Arial" panose="020B0604020202020204" pitchFamily="34" charset="0"/>
                <a:cs typeface="Arial" panose="020B0604020202020204" pitchFamily="34" charset="0"/>
              </a:rPr>
              <a:t>Michael Moore: Librarians ‘the most </a:t>
            </a:r>
            <a:r>
              <a:rPr lang="en-GB" dirty="0">
                <a:latin typeface="Arial" panose="020B0604020202020204" pitchFamily="34" charset="0"/>
                <a:cs typeface="Arial" panose="020B0604020202020204" pitchFamily="34" charset="0"/>
              </a:rPr>
              <a:t>dangerous people in </a:t>
            </a:r>
            <a:r>
              <a:rPr lang="en-GB" dirty="0" smtClean="0">
                <a:latin typeface="Arial" panose="020B0604020202020204" pitchFamily="34" charset="0"/>
                <a:cs typeface="Arial" panose="020B0604020202020204" pitchFamily="34" charset="0"/>
              </a:rPr>
              <a:t>society’</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GB" sz="2400" dirty="0" smtClean="0">
                <a:latin typeface="Arial" panose="020B0604020202020204" pitchFamily="34" charset="0"/>
                <a:cs typeface="Arial" panose="020B0604020202020204" pitchFamily="34" charset="0"/>
              </a:rPr>
              <a:t>On dispute with Harper-Collins (HC) </a:t>
            </a:r>
            <a:r>
              <a:rPr lang="en-GB" sz="2400" dirty="0">
                <a:latin typeface="Arial" panose="020B0604020202020204" pitchFamily="34" charset="0"/>
                <a:cs typeface="Arial" panose="020B0604020202020204" pitchFamily="34" charset="0"/>
              </a:rPr>
              <a:t>about </a:t>
            </a:r>
            <a:r>
              <a:rPr lang="en-GB" sz="2400" i="1" dirty="0" smtClean="0">
                <a:latin typeface="Arial" panose="020B0604020202020204" pitchFamily="34" charset="0"/>
                <a:cs typeface="Arial" panose="020B0604020202020204" pitchFamily="34" charset="0"/>
              </a:rPr>
              <a:t>Stupid </a:t>
            </a:r>
            <a:r>
              <a:rPr lang="en-GB" sz="2400" i="1" dirty="0">
                <a:latin typeface="Arial" panose="020B0604020202020204" pitchFamily="34" charset="0"/>
                <a:cs typeface="Arial" panose="020B0604020202020204" pitchFamily="34" charset="0"/>
              </a:rPr>
              <a:t>White </a:t>
            </a:r>
            <a:r>
              <a:rPr lang="en-GB" sz="2400" i="1" dirty="0" smtClean="0">
                <a:latin typeface="Arial" panose="020B0604020202020204" pitchFamily="34" charset="0"/>
                <a:cs typeface="Arial" panose="020B0604020202020204" pitchFamily="34" charset="0"/>
              </a:rPr>
              <a:t>Men</a:t>
            </a:r>
            <a:r>
              <a:rPr lang="en-GB" sz="2400" dirty="0" smtClean="0">
                <a:latin typeface="Arial" panose="020B0604020202020204" pitchFamily="34" charset="0"/>
                <a:cs typeface="Arial" panose="020B0604020202020204" pitchFamily="34" charset="0"/>
              </a:rPr>
              <a:t> </a:t>
            </a:r>
          </a:p>
          <a:p>
            <a:r>
              <a:rPr lang="en-GB" sz="2400" dirty="0" smtClean="0">
                <a:latin typeface="Arial" panose="020B0604020202020204" pitchFamily="34" charset="0"/>
                <a:cs typeface="Arial" panose="020B0604020202020204" pitchFamily="34" charset="0"/>
              </a:rPr>
              <a:t>Told to ‘tone down’ criticism of Bush – or HC would dispose of 50,000 copies.</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Moore mentioned </a:t>
            </a:r>
            <a:r>
              <a:rPr lang="en-GB" sz="2400" dirty="0">
                <a:latin typeface="Arial" panose="020B0604020202020204" pitchFamily="34" charset="0"/>
                <a:cs typeface="Arial" panose="020B0604020202020204" pitchFamily="34" charset="0"/>
              </a:rPr>
              <a:t>grievance to a union </a:t>
            </a:r>
            <a:r>
              <a:rPr lang="en-GB" sz="2400" dirty="0" smtClean="0">
                <a:latin typeface="Arial" panose="020B0604020202020204" pitchFamily="34" charset="0"/>
                <a:cs typeface="Arial" panose="020B0604020202020204" pitchFamily="34" charset="0"/>
              </a:rPr>
              <a:t>group. </a:t>
            </a:r>
          </a:p>
          <a:p>
            <a:r>
              <a:rPr lang="en-GB" sz="2400" dirty="0" smtClean="0">
                <a:latin typeface="Arial" panose="020B0604020202020204" pitchFamily="34" charset="0"/>
                <a:cs typeface="Arial" panose="020B0604020202020204" pitchFamily="34" charset="0"/>
              </a:rPr>
              <a:t>A </a:t>
            </a:r>
            <a:r>
              <a:rPr lang="en-GB" sz="2400" b="1" dirty="0">
                <a:latin typeface="Arial" panose="020B0604020202020204" pitchFamily="34" charset="0"/>
                <a:cs typeface="Arial" panose="020B0604020202020204" pitchFamily="34" charset="0"/>
              </a:rPr>
              <a:t>librarian</a:t>
            </a:r>
            <a:r>
              <a:rPr lang="en-GB" sz="2400" dirty="0">
                <a:latin typeface="Arial" panose="020B0604020202020204" pitchFamily="34" charset="0"/>
                <a:cs typeface="Arial" panose="020B0604020202020204" pitchFamily="34" charset="0"/>
              </a:rPr>
              <a:t> happened to be in </a:t>
            </a:r>
            <a:r>
              <a:rPr lang="en-GB" sz="2400" dirty="0" smtClean="0">
                <a:latin typeface="Arial" panose="020B0604020202020204" pitchFamily="34" charset="0"/>
                <a:cs typeface="Arial" panose="020B0604020202020204" pitchFamily="34" charset="0"/>
              </a:rPr>
              <a:t>the audience.</a:t>
            </a:r>
          </a:p>
          <a:p>
            <a:r>
              <a:rPr lang="en-GB" sz="2400" dirty="0" smtClean="0">
                <a:latin typeface="Arial" panose="020B0604020202020204" pitchFamily="34" charset="0"/>
                <a:cs typeface="Arial" panose="020B0604020202020204" pitchFamily="34" charset="0"/>
              </a:rPr>
              <a:t>She wrote to </a:t>
            </a:r>
            <a:r>
              <a:rPr lang="en-GB" sz="2400" dirty="0">
                <a:latin typeface="Arial" panose="020B0604020202020204" pitchFamily="34" charset="0"/>
                <a:cs typeface="Arial" panose="020B0604020202020204" pitchFamily="34" charset="0"/>
              </a:rPr>
              <a:t>the other librarians </a:t>
            </a:r>
            <a:r>
              <a:rPr lang="en-GB" sz="2400" dirty="0" smtClean="0">
                <a:latin typeface="Arial" panose="020B0604020202020204" pitchFamily="34" charset="0"/>
                <a:cs typeface="Arial" panose="020B0604020202020204" pitchFamily="34" charset="0"/>
              </a:rPr>
              <a:t>via listserv </a:t>
            </a:r>
            <a:r>
              <a:rPr lang="en-GB" sz="2400" dirty="0">
                <a:latin typeface="Arial" panose="020B0604020202020204" pitchFamily="34" charset="0"/>
                <a:cs typeface="Arial" panose="020B0604020202020204" pitchFamily="34" charset="0"/>
              </a:rPr>
              <a:t>[an early Web discussion </a:t>
            </a:r>
            <a:r>
              <a:rPr lang="en-GB" sz="2400" dirty="0" smtClean="0">
                <a:latin typeface="Arial" panose="020B0604020202020204" pitchFamily="34" charset="0"/>
                <a:cs typeface="Arial" panose="020B0604020202020204" pitchFamily="34" charset="0"/>
              </a:rPr>
              <a:t>group] about HC not publishing book.</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3268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9600" dirty="0" smtClean="0">
                <a:latin typeface="Arial" panose="020B0604020202020204" pitchFamily="34" charset="0"/>
                <a:cs typeface="Arial" panose="020B0604020202020204" pitchFamily="34" charset="0"/>
              </a:rPr>
              <a:t>!</a:t>
            </a:r>
            <a:endParaRPr lang="en-GB" sz="9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buNone/>
            </a:pPr>
            <a:r>
              <a:rPr lang="en-GB" sz="2400" dirty="0" smtClean="0">
                <a:latin typeface="Arial" panose="020B0604020202020204" pitchFamily="34" charset="0"/>
                <a:cs typeface="Arial" panose="020B0604020202020204" pitchFamily="34" charset="0"/>
              </a:rPr>
              <a:t>A </a:t>
            </a:r>
            <a:r>
              <a:rPr lang="en-GB" sz="2400" dirty="0">
                <a:latin typeface="Arial" panose="020B0604020202020204" pitchFamily="34" charset="0"/>
                <a:cs typeface="Arial" panose="020B0604020202020204" pitchFamily="34" charset="0"/>
              </a:rPr>
              <a:t>few days </a:t>
            </a:r>
            <a:r>
              <a:rPr lang="en-GB" sz="2400" dirty="0" smtClean="0">
                <a:latin typeface="Arial" panose="020B0604020202020204" pitchFamily="34" charset="0"/>
                <a:cs typeface="Arial" panose="020B0604020202020204" pitchFamily="34" charset="0"/>
              </a:rPr>
              <a:t>later:</a:t>
            </a:r>
          </a:p>
          <a:p>
            <a:pPr marL="0" indent="0">
              <a:buNone/>
            </a:pPr>
            <a:r>
              <a:rPr lang="en-GB" sz="2400" b="1" dirty="0" smtClean="0">
                <a:latin typeface="Arial" panose="020B0604020202020204" pitchFamily="34" charset="0"/>
                <a:cs typeface="Arial" panose="020B0604020202020204" pitchFamily="34" charset="0"/>
              </a:rPr>
              <a:t>Editor </a:t>
            </a:r>
            <a:r>
              <a:rPr lang="en-GB" sz="2400" b="1" dirty="0">
                <a:latin typeface="Arial" panose="020B0604020202020204" pitchFamily="34" charset="0"/>
                <a:cs typeface="Arial" panose="020B0604020202020204" pitchFamily="34" charset="0"/>
              </a:rPr>
              <a:t>at </a:t>
            </a:r>
            <a:r>
              <a:rPr lang="en-GB" sz="2400" b="1" dirty="0" smtClean="0">
                <a:latin typeface="Arial" panose="020B0604020202020204" pitchFamily="34" charset="0"/>
                <a:cs typeface="Arial" panose="020B0604020202020204" pitchFamily="34" charset="0"/>
              </a:rPr>
              <a:t>Harper-Collins</a:t>
            </a:r>
            <a:r>
              <a:rPr lang="en-GB" sz="2400" dirty="0" smtClean="0">
                <a:latin typeface="Arial" panose="020B0604020202020204" pitchFamily="34" charset="0"/>
                <a:cs typeface="Arial" panose="020B0604020202020204" pitchFamily="34" charset="0"/>
              </a:rPr>
              <a:t>: [screaming]: What </a:t>
            </a:r>
            <a:r>
              <a:rPr lang="en-GB" sz="2400" dirty="0">
                <a:latin typeface="Arial" panose="020B0604020202020204" pitchFamily="34" charset="0"/>
                <a:cs typeface="Arial" panose="020B0604020202020204" pitchFamily="34" charset="0"/>
              </a:rPr>
              <a:t>did you tell the librarians</a:t>
            </a:r>
            <a:r>
              <a:rPr lang="en-GB" sz="2400" dirty="0" smtClean="0">
                <a:latin typeface="Arial" panose="020B0604020202020204" pitchFamily="34" charset="0"/>
                <a:cs typeface="Arial" panose="020B0604020202020204" pitchFamily="34" charset="0"/>
              </a:rPr>
              <a:t>? </a:t>
            </a:r>
          </a:p>
          <a:p>
            <a:pPr marL="0" indent="0">
              <a:buNone/>
            </a:pPr>
            <a:r>
              <a:rPr lang="en-GB" sz="2400" b="1" dirty="0" smtClean="0">
                <a:latin typeface="Arial" panose="020B0604020202020204" pitchFamily="34" charset="0"/>
                <a:cs typeface="Arial" panose="020B0604020202020204" pitchFamily="34" charset="0"/>
              </a:rPr>
              <a:t>Michael Moore</a:t>
            </a:r>
            <a:r>
              <a:rPr lang="en-GB" sz="2400" dirty="0" smtClean="0">
                <a:latin typeface="Arial" panose="020B0604020202020204" pitchFamily="34" charset="0"/>
                <a:cs typeface="Arial" panose="020B0604020202020204" pitchFamily="34" charset="0"/>
              </a:rPr>
              <a:t>: I </a:t>
            </a:r>
            <a:r>
              <a:rPr lang="en-GB" sz="2400" dirty="0">
                <a:latin typeface="Arial" panose="020B0604020202020204" pitchFamily="34" charset="0"/>
                <a:cs typeface="Arial" panose="020B0604020202020204" pitchFamily="34" charset="0"/>
              </a:rPr>
              <a:t>didn't tell the librarians anything</a:t>
            </a:r>
            <a:r>
              <a:rPr lang="en-GB" sz="2400" dirty="0" smtClean="0">
                <a:latin typeface="Arial" panose="020B0604020202020204" pitchFamily="34" charset="0"/>
                <a:cs typeface="Arial" panose="020B0604020202020204" pitchFamily="34" charset="0"/>
              </a:rPr>
              <a:t>!</a:t>
            </a:r>
          </a:p>
          <a:p>
            <a:pPr marL="0" indent="0">
              <a:buNone/>
            </a:pPr>
            <a:r>
              <a:rPr lang="en-GB" sz="2400" b="1" dirty="0">
                <a:latin typeface="Arial" panose="020B0604020202020204" pitchFamily="34" charset="0"/>
                <a:cs typeface="Arial" panose="020B0604020202020204" pitchFamily="34" charset="0"/>
              </a:rPr>
              <a:t>Editor at Harper-Collins</a:t>
            </a:r>
            <a:r>
              <a:rPr lang="en-GB" sz="2400" dirty="0">
                <a:latin typeface="Arial" panose="020B0604020202020204" pitchFamily="34" charset="0"/>
                <a:cs typeface="Arial" panose="020B0604020202020204" pitchFamily="34" charset="0"/>
              </a:rPr>
              <a:t>: [screaming]: </a:t>
            </a:r>
            <a:r>
              <a:rPr lang="en-GB" sz="2400" dirty="0" smtClean="0">
                <a:latin typeface="Arial" panose="020B0604020202020204" pitchFamily="34" charset="0"/>
                <a:cs typeface="Arial" panose="020B0604020202020204" pitchFamily="34" charset="0"/>
              </a:rPr>
              <a:t>Well </a:t>
            </a:r>
            <a:r>
              <a:rPr lang="en-GB" sz="2400" dirty="0">
                <a:latin typeface="Arial" panose="020B0604020202020204" pitchFamily="34" charset="0"/>
                <a:cs typeface="Arial" panose="020B0604020202020204" pitchFamily="34" charset="0"/>
              </a:rPr>
              <a:t>they're out there picketing us. In Manhattan</a:t>
            </a:r>
            <a:r>
              <a:rPr lang="en-GB" sz="2400" dirty="0" smtClean="0">
                <a:latin typeface="Arial" panose="020B0604020202020204" pitchFamily="34" charset="0"/>
                <a:cs typeface="Arial" panose="020B0604020202020204" pitchFamily="34" charset="0"/>
              </a:rPr>
              <a:t>! </a:t>
            </a:r>
          </a:p>
          <a:p>
            <a:pPr marL="0" indent="0">
              <a:buNone/>
            </a:pPr>
            <a:endParaRPr lang="en-GB" sz="2400" dirty="0">
              <a:latin typeface="Arial" panose="020B0604020202020204" pitchFamily="34" charset="0"/>
              <a:cs typeface="Arial" panose="020B0604020202020204" pitchFamily="34" charset="0"/>
            </a:endParaRPr>
          </a:p>
          <a:p>
            <a:pPr marL="0" indent="0">
              <a:buNone/>
            </a:pPr>
            <a:endParaRPr lang="en-GB"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12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0589139"/>
              </p:ext>
            </p:extLst>
          </p:nvPr>
        </p:nvGraphicFramePr>
        <p:xfrm>
          <a:off x="457200" y="1751789"/>
          <a:ext cx="7869676" cy="3431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59307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Effect </a:t>
            </a:r>
            <a:r>
              <a:rPr lang="en-GB" dirty="0">
                <a:latin typeface="Arial" panose="020B0604020202020204" pitchFamily="34" charset="0"/>
                <a:cs typeface="Arial" panose="020B0604020202020204" pitchFamily="34" charset="0"/>
              </a:rPr>
              <a:t>change</a:t>
            </a:r>
            <a:endParaRPr lang="en-GB" dirty="0"/>
          </a:p>
        </p:txBody>
      </p:sp>
      <p:sp>
        <p:nvSpPr>
          <p:cNvPr id="3" name="Content Placeholder 2"/>
          <p:cNvSpPr>
            <a:spLocks noGrp="1"/>
          </p:cNvSpPr>
          <p:nvPr>
            <p:ph idx="1"/>
          </p:nvPr>
        </p:nvSpPr>
        <p:spPr/>
        <p:txBody>
          <a:bodyPr>
            <a:normAutofit/>
          </a:bodyPr>
          <a:lstStyle/>
          <a:p>
            <a:pPr marL="0" indent="0">
              <a:buNone/>
            </a:pPr>
            <a:endParaRPr lang="en-GB" sz="2400" b="1" dirty="0" smtClean="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Michael Moore:</a:t>
            </a:r>
            <a:endParaRPr lang="en-GB" sz="2400"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The </a:t>
            </a:r>
            <a:r>
              <a:rPr lang="en-GB" sz="2400" dirty="0">
                <a:latin typeface="Arial" panose="020B0604020202020204" pitchFamily="34" charset="0"/>
                <a:cs typeface="Arial" panose="020B0604020202020204" pitchFamily="34" charset="0"/>
              </a:rPr>
              <a:t>most important thing it did was to remind me that </a:t>
            </a:r>
            <a:r>
              <a:rPr lang="en-GB" sz="2400" dirty="0" smtClean="0">
                <a:latin typeface="Arial" panose="020B0604020202020204" pitchFamily="34" charset="0"/>
                <a:cs typeface="Arial" panose="020B0604020202020204" pitchFamily="34" charset="0"/>
              </a:rPr>
              <a:t>[people] can </a:t>
            </a:r>
            <a:r>
              <a:rPr lang="en-GB" sz="2400" dirty="0">
                <a:latin typeface="Arial" panose="020B0604020202020204" pitchFamily="34" charset="0"/>
                <a:cs typeface="Arial" panose="020B0604020202020204" pitchFamily="34" charset="0"/>
              </a:rPr>
              <a:t>effect change. We should have a Rosa Parks holiday to tell people, don't just sit there, do something. We need to dispel the great lie that you can't do anything about things</a:t>
            </a:r>
            <a:r>
              <a:rPr lang="en-GB" sz="2400" dirty="0" smtClean="0">
                <a:latin typeface="Arial" panose="020B0604020202020204" pitchFamily="34" charset="0"/>
                <a:cs typeface="Arial" panose="020B0604020202020204" pitchFamily="34" charset="0"/>
              </a:rPr>
              <a:t>.</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End result = book published </a:t>
            </a:r>
            <a:r>
              <a:rPr lang="en-GB" sz="2400" dirty="0">
                <a:latin typeface="Arial" panose="020B0604020202020204" pitchFamily="34" charset="0"/>
                <a:cs typeface="Arial" panose="020B0604020202020204" pitchFamily="34" charset="0"/>
                <a:sym typeface="Wingdings" panose="05000000000000000000" pitchFamily="2" charset="2"/>
              </a:rPr>
              <a:t> </a:t>
            </a: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endParaRPr lang="en-GB" sz="2400" dirty="0"/>
          </a:p>
        </p:txBody>
      </p:sp>
    </p:spTree>
    <p:extLst>
      <p:ext uri="{BB962C8B-B14F-4D97-AF65-F5344CB8AC3E}">
        <p14:creationId xmlns:p14="http://schemas.microsoft.com/office/powerpoint/2010/main" val="10956613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Links and contact</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r>
              <a:rPr lang="en-GB" sz="3200" b="1" dirty="0" smtClean="0">
                <a:latin typeface="Arial" panose="020B0604020202020204" pitchFamily="34" charset="0"/>
                <a:cs typeface="Arial" panose="020B0604020202020204" pitchFamily="34" charset="0"/>
              </a:rPr>
              <a:t>The site</a:t>
            </a:r>
            <a:endParaRPr lang="en-GB" sz="3200" b="1" dirty="0" smtClean="0">
              <a:latin typeface="Arial" panose="020B0604020202020204" pitchFamily="34" charset="0"/>
              <a:cs typeface="Arial" panose="020B0604020202020204" pitchFamily="34" charset="0"/>
              <a:hlinkClick r:id="rId3"/>
            </a:endParaRPr>
          </a:p>
          <a:p>
            <a:r>
              <a:rPr lang="en-GB" sz="3200" dirty="0" smtClean="0">
                <a:latin typeface="Arial" panose="020B0604020202020204" pitchFamily="34" charset="0"/>
                <a:cs typeface="Arial" panose="020B0604020202020204" pitchFamily="34" charset="0"/>
                <a:hlinkClick r:id="rId3"/>
              </a:rPr>
              <a:t>eBook accessibility audit (UK Higher Education)</a:t>
            </a:r>
            <a:endParaRPr lang="en-GB" sz="3200" dirty="0" smtClean="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pPr marL="0" indent="0">
              <a:buNone/>
            </a:pPr>
            <a:r>
              <a:rPr lang="en-GB" sz="3200" b="1" dirty="0" smtClean="0">
                <a:latin typeface="Arial" panose="020B0604020202020204" pitchFamily="34" charset="0"/>
                <a:cs typeface="Arial" panose="020B0604020202020204" pitchFamily="34" charset="0"/>
              </a:rPr>
              <a:t>Contact us</a:t>
            </a:r>
          </a:p>
          <a:p>
            <a:r>
              <a:rPr lang="en-US" sz="3200" dirty="0" smtClean="0">
                <a:latin typeface="Arial" panose="020B0604020202020204" pitchFamily="34" charset="0"/>
                <a:cs typeface="Arial" panose="020B0604020202020204" pitchFamily="34" charset="0"/>
                <a:hlinkClick r:id="rId4"/>
              </a:rPr>
              <a:t>ebookaudithelp@gmail.com</a:t>
            </a:r>
            <a:r>
              <a:rPr lang="en-US" sz="3200" dirty="0" smtClean="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a:p>
            <a:pPr marL="457200" lvl="1" indent="0">
              <a:buNone/>
            </a:pP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40015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61925" y="642796"/>
            <a:ext cx="8809038" cy="2082297"/>
          </a:xfrm>
        </p:spPr>
        <p:txBody>
          <a:bodyPr/>
          <a:lstStyle/>
          <a:p>
            <a:pPr eaLnBrk="1" hangingPunct="1"/>
            <a:r>
              <a:rPr lang="en-GB" altLang="en-US" dirty="0" smtClean="0"/>
              <a:t>Thank you. Any questions?</a:t>
            </a:r>
          </a:p>
        </p:txBody>
      </p:sp>
      <p:sp>
        <p:nvSpPr>
          <p:cNvPr id="2051" name="Subtitle 2"/>
          <p:cNvSpPr>
            <a:spLocks noGrp="1"/>
          </p:cNvSpPr>
          <p:nvPr>
            <p:ph type="subTitle" idx="1"/>
          </p:nvPr>
        </p:nvSpPr>
        <p:spPr>
          <a:xfrm>
            <a:off x="1371600" y="2652665"/>
            <a:ext cx="6400800" cy="2600375"/>
          </a:xfrm>
        </p:spPr>
        <p:txBody>
          <a:bodyPr/>
          <a:lstStyle/>
          <a:p>
            <a:pPr eaLnBrk="1" hangingPunct="1"/>
            <a:r>
              <a:rPr lang="en-GB" altLang="en-US" dirty="0" smtClean="0"/>
              <a:t>Vicki McGarvey</a:t>
            </a:r>
            <a:r>
              <a:rPr lang="en-GB" altLang="en-US" dirty="0"/>
              <a:t> </a:t>
            </a:r>
            <a:r>
              <a:rPr lang="en-GB" altLang="en-US" dirty="0" smtClean="0"/>
              <a:t>- </a:t>
            </a:r>
            <a:r>
              <a:rPr lang="en-GB" altLang="en-US" b="1" dirty="0" smtClean="0"/>
              <a:t>vicki.mcgarvey@staffs.ac.uk</a:t>
            </a:r>
            <a:r>
              <a:rPr lang="en-GB" altLang="en-US" dirty="0" smtClean="0"/>
              <a:t> </a:t>
            </a:r>
          </a:p>
          <a:p>
            <a:pPr eaLnBrk="1" hangingPunct="1"/>
            <a:r>
              <a:rPr lang="en-GB" altLang="en-US" dirty="0" smtClean="0"/>
              <a:t>Erica Lee - </a:t>
            </a:r>
            <a:r>
              <a:rPr lang="en-GB" altLang="en-US" b="1" dirty="0"/>
              <a:t>e.j.lee@aston.ac.uk</a:t>
            </a:r>
            <a:endParaRPr lang="en-GB" altLang="en-US" b="1" dirty="0" smtClean="0"/>
          </a:p>
          <a:p>
            <a:pPr eaLnBrk="1" hangingPunct="1"/>
            <a:r>
              <a:rPr lang="en-GB" altLang="en-US" dirty="0" smtClean="0"/>
              <a:t>Ben </a:t>
            </a:r>
            <a:r>
              <a:rPr lang="en-GB" altLang="en-US" dirty="0"/>
              <a:t>Watson </a:t>
            </a:r>
            <a:r>
              <a:rPr lang="en-GB" altLang="en-US" dirty="0" smtClean="0"/>
              <a:t>- </a:t>
            </a:r>
            <a:r>
              <a:rPr lang="en-GB" altLang="en-US" b="1" dirty="0" smtClean="0"/>
              <a:t>B.Watson@kent.ac.uk</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Purchasing options: </a:t>
            </a:r>
            <a:r>
              <a:rPr lang="en-GB" b="1" dirty="0" smtClean="0"/>
              <a:t>Suppliers</a:t>
            </a:r>
            <a:endParaRPr lang="en-GB" b="1" dirty="0"/>
          </a:p>
        </p:txBody>
      </p:sp>
      <p:sp>
        <p:nvSpPr>
          <p:cNvPr id="3" name="Content Placeholder 2"/>
          <p:cNvSpPr>
            <a:spLocks noGrp="1"/>
          </p:cNvSpPr>
          <p:nvPr>
            <p:ph idx="1"/>
          </p:nvPr>
        </p:nvSpPr>
        <p:spPr>
          <a:xfrm>
            <a:off x="457200" y="1751789"/>
            <a:ext cx="7869676" cy="4679136"/>
          </a:xfrm>
        </p:spPr>
        <p:txBody>
          <a:bodyPr/>
          <a:lstStyle/>
          <a:p>
            <a:r>
              <a:rPr lang="en-GB" dirty="0" smtClean="0"/>
              <a:t>Multiple suppliers and platforms?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783" y="2313830"/>
            <a:ext cx="1507913" cy="205018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000" y="4364012"/>
            <a:ext cx="2918222" cy="125604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092" y="3243331"/>
            <a:ext cx="2822334" cy="72213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6426" y="3695813"/>
            <a:ext cx="2930366" cy="191097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744" y="2565400"/>
            <a:ext cx="1209768" cy="1613024"/>
          </a:xfrm>
          <a:prstGeom prst="rect">
            <a:avLst/>
          </a:prstGeom>
        </p:spPr>
      </p:pic>
    </p:spTree>
    <p:extLst>
      <p:ext uri="{BB962C8B-B14F-4D97-AF65-F5344CB8AC3E}">
        <p14:creationId xmlns:p14="http://schemas.microsoft.com/office/powerpoint/2010/main" val="2984815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Purchasing options: </a:t>
            </a:r>
            <a:r>
              <a:rPr lang="en-GB" b="1" dirty="0" smtClean="0"/>
              <a:t>DRM</a:t>
            </a:r>
            <a:endParaRPr lang="en-GB" b="1" dirty="0"/>
          </a:p>
        </p:txBody>
      </p:sp>
      <p:sp>
        <p:nvSpPr>
          <p:cNvPr id="3" name="Content Placeholder 2"/>
          <p:cNvSpPr>
            <a:spLocks noGrp="1"/>
          </p:cNvSpPr>
          <p:nvPr>
            <p:ph idx="1"/>
          </p:nvPr>
        </p:nvSpPr>
        <p:spPr/>
        <p:txBody>
          <a:bodyPr>
            <a:normAutofit fontScale="92500" lnSpcReduction="10000"/>
          </a:bodyPr>
          <a:lstStyle/>
          <a:p>
            <a:r>
              <a:rPr lang="en-GB" sz="3400" dirty="0" smtClean="0"/>
              <a:t>Restrictions on printing/copying and downloading</a:t>
            </a:r>
          </a:p>
          <a:p>
            <a:r>
              <a:rPr lang="en-GB" sz="3400" dirty="0" smtClean="0"/>
              <a:t>Differs by platform and publisher</a:t>
            </a:r>
          </a:p>
          <a:p>
            <a:r>
              <a:rPr lang="en-GB" sz="3400" dirty="0" smtClean="0"/>
              <a:t>Content on publisher platforms is often DRM free</a:t>
            </a:r>
          </a:p>
          <a:p>
            <a:r>
              <a:rPr lang="en-GB" dirty="0" smtClean="0"/>
              <a:t>Purchasing individual </a:t>
            </a:r>
            <a:br>
              <a:rPr lang="en-GB" dirty="0" smtClean="0"/>
            </a:br>
            <a:r>
              <a:rPr lang="en-GB" dirty="0" smtClean="0"/>
              <a:t>titles from publishers</a:t>
            </a:r>
            <a:endParaRPr lang="en-GB" dirty="0"/>
          </a:p>
        </p:txBody>
      </p:sp>
      <p:pic>
        <p:nvPicPr>
          <p:cNvPr id="4" name="Picture 3"/>
          <p:cNvPicPr>
            <a:picLocks noChangeAspect="1"/>
          </p:cNvPicPr>
          <p:nvPr/>
        </p:nvPicPr>
        <p:blipFill rotWithShape="1">
          <a:blip r:embed="rId3"/>
          <a:srcRect l="59271" t="41276" r="22865" b="34245"/>
          <a:stretch/>
        </p:blipFill>
        <p:spPr>
          <a:xfrm>
            <a:off x="5009322" y="3784821"/>
            <a:ext cx="3944179" cy="2933280"/>
          </a:xfrm>
          <a:prstGeom prst="rect">
            <a:avLst/>
          </a:prstGeom>
        </p:spPr>
      </p:pic>
    </p:spTree>
    <p:extLst>
      <p:ext uri="{BB962C8B-B14F-4D97-AF65-F5344CB8AC3E}">
        <p14:creationId xmlns:p14="http://schemas.microsoft.com/office/powerpoint/2010/main" val="2518275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09612" y="1905001"/>
            <a:ext cx="7510463" cy="276204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title"/>
          </p:nvPr>
        </p:nvSpPr>
        <p:spPr/>
        <p:txBody>
          <a:bodyPr/>
          <a:lstStyle/>
          <a:p>
            <a:r>
              <a:rPr lang="en-GB" dirty="0"/>
              <a:t>Purchasing options: </a:t>
            </a:r>
            <a:r>
              <a:rPr lang="en-GB" b="1" dirty="0" smtClean="0"/>
              <a:t>Print and e?</a:t>
            </a:r>
            <a:endParaRPr lang="en-GB" b="1" dirty="0"/>
          </a:p>
        </p:txBody>
      </p:sp>
      <p:pic>
        <p:nvPicPr>
          <p:cNvPr id="4" name="Picture 3"/>
          <p:cNvPicPr>
            <a:picLocks noChangeAspect="1"/>
          </p:cNvPicPr>
          <p:nvPr/>
        </p:nvPicPr>
        <p:blipFill rotWithShape="1">
          <a:blip r:embed="rId3"/>
          <a:srcRect l="54844" t="26953" r="21146" b="54688"/>
          <a:stretch/>
        </p:blipFill>
        <p:spPr>
          <a:xfrm>
            <a:off x="1695450" y="2350434"/>
            <a:ext cx="5046670" cy="2058079"/>
          </a:xfrm>
          <a:prstGeom prst="rect">
            <a:avLst/>
          </a:prstGeom>
        </p:spPr>
      </p:pic>
    </p:spTree>
    <p:extLst>
      <p:ext uri="{BB962C8B-B14F-4D97-AF65-F5344CB8AC3E}">
        <p14:creationId xmlns:p14="http://schemas.microsoft.com/office/powerpoint/2010/main" val="689104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Purchasing options: </a:t>
            </a:r>
            <a:r>
              <a:rPr lang="en-GB" b="1" dirty="0" smtClean="0"/>
              <a:t>Subscriptions</a:t>
            </a:r>
            <a:endParaRPr lang="en-GB" b="1" dirty="0"/>
          </a:p>
        </p:txBody>
      </p:sp>
      <p:sp>
        <p:nvSpPr>
          <p:cNvPr id="5" name="Content Placeholder 4"/>
          <p:cNvSpPr>
            <a:spLocks noGrp="1"/>
          </p:cNvSpPr>
          <p:nvPr>
            <p:ph idx="1"/>
          </p:nvPr>
        </p:nvSpPr>
        <p:spPr>
          <a:xfrm>
            <a:off x="552450" y="1827988"/>
            <a:ext cx="7869676" cy="4445811"/>
          </a:xfrm>
        </p:spPr>
        <p:txBody>
          <a:bodyPr>
            <a:normAutofit/>
          </a:bodyPr>
          <a:lstStyle/>
          <a:p>
            <a:r>
              <a:rPr lang="en-GB" dirty="0" smtClean="0"/>
              <a:t>Large aggregator packages/</a:t>
            </a:r>
          </a:p>
          <a:p>
            <a:pPr marL="0" indent="0">
              <a:buNone/>
            </a:pPr>
            <a:r>
              <a:rPr lang="en-GB" dirty="0" smtClean="0"/>
              <a:t>smaller subject collections </a:t>
            </a:r>
          </a:p>
          <a:p>
            <a:r>
              <a:rPr lang="en-GB" dirty="0"/>
              <a:t>Content moves in and out</a:t>
            </a:r>
          </a:p>
          <a:p>
            <a:r>
              <a:rPr lang="en-GB" dirty="0" smtClean="0"/>
              <a:t>Useful for expanding the breadth of</a:t>
            </a:r>
          </a:p>
          <a:p>
            <a:pPr marL="0" indent="0">
              <a:buNone/>
            </a:pPr>
            <a:r>
              <a:rPr lang="en-GB" dirty="0" smtClean="0"/>
              <a:t>	your collections</a:t>
            </a:r>
          </a:p>
          <a:p>
            <a:r>
              <a:rPr lang="en-GB" dirty="0" smtClean="0"/>
              <a:t>Publisher subscriptions</a:t>
            </a:r>
          </a:p>
          <a:p>
            <a:pPr lvl="1"/>
            <a:endParaRPr lang="en-GB" dirty="0" smtClean="0"/>
          </a:p>
          <a:p>
            <a:endParaRPr lang="en-GB" dirty="0"/>
          </a:p>
        </p:txBody>
      </p:sp>
      <p:sp>
        <p:nvSpPr>
          <p:cNvPr id="7" name="Cloud Callout 6"/>
          <p:cNvSpPr/>
          <p:nvPr/>
        </p:nvSpPr>
        <p:spPr>
          <a:xfrm>
            <a:off x="5954969" y="4387494"/>
            <a:ext cx="2226824" cy="198120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prstClr val="white"/>
              </a:solidFill>
            </a:endParaRPr>
          </a:p>
        </p:txBody>
      </p:sp>
      <p:sp>
        <p:nvSpPr>
          <p:cNvPr id="8" name="TextBox 7"/>
          <p:cNvSpPr txBox="1"/>
          <p:nvPr/>
        </p:nvSpPr>
        <p:spPr>
          <a:xfrm>
            <a:off x="6292096" y="4701118"/>
            <a:ext cx="1552575" cy="1477328"/>
          </a:xfrm>
          <a:prstGeom prst="rect">
            <a:avLst/>
          </a:prstGeom>
          <a:noFill/>
        </p:spPr>
        <p:txBody>
          <a:bodyPr wrap="square" rtlCol="0">
            <a:spAutoFit/>
          </a:bodyPr>
          <a:lstStyle/>
          <a:p>
            <a:pPr algn="ctr"/>
            <a:r>
              <a:rPr lang="en-GB" dirty="0" smtClean="0">
                <a:solidFill>
                  <a:prstClr val="black"/>
                </a:solidFill>
              </a:rPr>
              <a:t>Why Buffy matters: the art of Buffy the Vampire Slayer</a:t>
            </a:r>
            <a:endParaRPr lang="en-GB" dirty="0">
              <a:solidFill>
                <a:prstClr val="black"/>
              </a:solidFill>
            </a:endParaRPr>
          </a:p>
        </p:txBody>
      </p:sp>
      <p:pic>
        <p:nvPicPr>
          <p:cNvPr id="9" name="Picture 8"/>
          <p:cNvPicPr>
            <a:picLocks noChangeAspect="1"/>
          </p:cNvPicPr>
          <p:nvPr/>
        </p:nvPicPr>
        <p:blipFill>
          <a:blip r:embed="rId3"/>
          <a:stretch>
            <a:fillRect/>
          </a:stretch>
        </p:blipFill>
        <p:spPr>
          <a:xfrm>
            <a:off x="6575400" y="1522615"/>
            <a:ext cx="2393525" cy="2427557"/>
          </a:xfrm>
          <a:prstGeom prst="rect">
            <a:avLst/>
          </a:prstGeom>
        </p:spPr>
      </p:pic>
      <p:sp>
        <p:nvSpPr>
          <p:cNvPr id="10" name="TextBox 9"/>
          <p:cNvSpPr txBox="1"/>
          <p:nvPr/>
        </p:nvSpPr>
        <p:spPr>
          <a:xfrm>
            <a:off x="6969384" y="1787025"/>
            <a:ext cx="1621276" cy="1754326"/>
          </a:xfrm>
          <a:prstGeom prst="rect">
            <a:avLst/>
          </a:prstGeom>
          <a:noFill/>
        </p:spPr>
        <p:txBody>
          <a:bodyPr wrap="square" rtlCol="0">
            <a:spAutoFit/>
          </a:bodyPr>
          <a:lstStyle/>
          <a:p>
            <a:pPr algn="ctr"/>
            <a:r>
              <a:rPr lang="en-GB" dirty="0" smtClean="0">
                <a:solidFill>
                  <a:prstClr val="black"/>
                </a:solidFill>
              </a:rPr>
              <a:t>Zombies and Sexuality: essays on desire and the living dead</a:t>
            </a:r>
            <a:endParaRPr lang="en-GB" dirty="0">
              <a:solidFill>
                <a:prstClr val="black"/>
              </a:solidFill>
            </a:endParaRPr>
          </a:p>
        </p:txBody>
      </p:sp>
    </p:spTree>
    <p:extLst>
      <p:ext uri="{BB962C8B-B14F-4D97-AF65-F5344CB8AC3E}">
        <p14:creationId xmlns:p14="http://schemas.microsoft.com/office/powerpoint/2010/main" val="1330126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Purchasing options: </a:t>
            </a:r>
            <a:r>
              <a:rPr lang="en-GB" b="1" dirty="0" smtClean="0"/>
              <a:t>Outright purchases</a:t>
            </a:r>
            <a:endParaRPr lang="en-GB" b="1" dirty="0"/>
          </a:p>
        </p:txBody>
      </p:sp>
      <p:sp>
        <p:nvSpPr>
          <p:cNvPr id="5" name="Content Placeholder 4"/>
          <p:cNvSpPr>
            <a:spLocks noGrp="1"/>
          </p:cNvSpPr>
          <p:nvPr>
            <p:ph idx="1"/>
          </p:nvPr>
        </p:nvSpPr>
        <p:spPr>
          <a:xfrm>
            <a:off x="457200" y="1751789"/>
            <a:ext cx="7869676" cy="4445811"/>
          </a:xfrm>
        </p:spPr>
        <p:txBody>
          <a:bodyPr>
            <a:normAutofit/>
          </a:bodyPr>
          <a:lstStyle/>
          <a:p>
            <a:r>
              <a:rPr lang="en-GB" dirty="0" smtClean="0"/>
              <a:t>Fixed packages</a:t>
            </a:r>
          </a:p>
          <a:p>
            <a:r>
              <a:rPr lang="en-GB" dirty="0" smtClean="0"/>
              <a:t>Sometimes annual platform fee</a:t>
            </a:r>
          </a:p>
          <a:p>
            <a:r>
              <a:rPr lang="en-GB" dirty="0" smtClean="0"/>
              <a:t>Individual titles purchased from either publishers or aggregators</a:t>
            </a:r>
          </a:p>
          <a:p>
            <a:pPr marL="0" indent="0">
              <a:buNone/>
            </a:pPr>
            <a:endParaRPr lang="en-GB" dirty="0"/>
          </a:p>
        </p:txBody>
      </p:sp>
    </p:spTree>
    <p:extLst>
      <p:ext uri="{BB962C8B-B14F-4D97-AF65-F5344CB8AC3E}">
        <p14:creationId xmlns:p14="http://schemas.microsoft.com/office/powerpoint/2010/main" val="2300661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NEW Library 2015_16.10 GCH">
  <a:themeElements>
    <a:clrScheme name="Custom 1">
      <a:dk1>
        <a:sysClr val="windowText" lastClr="000000"/>
      </a:dk1>
      <a:lt1>
        <a:sysClr val="window" lastClr="FFFFFF"/>
      </a:lt1>
      <a:dk2>
        <a:srgbClr val="C90062"/>
      </a:dk2>
      <a:lt2>
        <a:srgbClr val="641F45"/>
      </a:lt2>
      <a:accent1>
        <a:srgbClr val="C90062"/>
      </a:accent1>
      <a:accent2>
        <a:srgbClr val="641F45"/>
      </a:accent2>
      <a:accent3>
        <a:srgbClr val="FF83BF"/>
      </a:accent3>
      <a:accent4>
        <a:srgbClr val="C95193"/>
      </a:accent4>
      <a:accent5>
        <a:srgbClr val="00A8B4"/>
      </a:accent5>
      <a:accent6>
        <a:srgbClr val="00505C"/>
      </a:accent6>
      <a:hlink>
        <a:srgbClr val="C90062"/>
      </a:hlink>
      <a:folHlink>
        <a:srgbClr val="641F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UKSG-simple">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2954</Words>
  <Application>Microsoft Office PowerPoint</Application>
  <PresentationFormat>On-screen Show (4:3)</PresentationFormat>
  <Paragraphs>308</Paragraphs>
  <Slides>42</Slides>
  <Notes>42</Notes>
  <HiddenSlides>0</HiddenSlides>
  <MMClips>0</MMClips>
  <ScaleCrop>false</ScaleCrop>
  <HeadingPairs>
    <vt:vector size="4" baseType="variant">
      <vt:variant>
        <vt:lpstr>Theme</vt:lpstr>
      </vt:variant>
      <vt:variant>
        <vt:i4>26</vt:i4>
      </vt:variant>
      <vt:variant>
        <vt:lpstr>Slide Titles</vt:lpstr>
      </vt:variant>
      <vt:variant>
        <vt:i4>42</vt:i4>
      </vt:variant>
    </vt:vector>
  </HeadingPairs>
  <TitlesOfParts>
    <vt:vector size="68" baseType="lpstr">
      <vt:lpstr>Office Theme</vt:lpstr>
      <vt:lpstr>NEW Library 2015_16.10 GCH</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UKSG-simple</vt:lpstr>
      <vt:lpstr>PowerPoint Presentation</vt:lpstr>
      <vt:lpstr>PowerPoint Presentation</vt:lpstr>
      <vt:lpstr>E-books Now: An introduction to managing e-books </vt:lpstr>
      <vt:lpstr>Outline</vt:lpstr>
      <vt:lpstr>Purchasing options: Suppliers</vt:lpstr>
      <vt:lpstr>Purchasing options: DRM</vt:lpstr>
      <vt:lpstr>Purchasing options: Print and e?</vt:lpstr>
      <vt:lpstr>Purchasing options: Subscriptions</vt:lpstr>
      <vt:lpstr>Purchasing options: Outright purchases</vt:lpstr>
      <vt:lpstr>Purchasing options: Outright purchase models</vt:lpstr>
      <vt:lpstr>PDA (Patron Driven Acquisition) </vt:lpstr>
      <vt:lpstr>Reading list PDA</vt:lpstr>
      <vt:lpstr>EBA (Evidence-based Acquisition) </vt:lpstr>
      <vt:lpstr>Purchasing options: Rentals/Short term loans</vt:lpstr>
      <vt:lpstr>Purchasing options: Direct to Student</vt:lpstr>
      <vt:lpstr>Managing your collection: Display</vt:lpstr>
      <vt:lpstr>Managing your collection: Marc records</vt:lpstr>
      <vt:lpstr>Managing your collection: Usage statistics</vt:lpstr>
      <vt:lpstr>The eBook  accessibility audit</vt:lpstr>
      <vt:lpstr>Talk blurb</vt:lpstr>
      <vt:lpstr>People i.</vt:lpstr>
      <vt:lpstr>People ii.</vt:lpstr>
      <vt:lpstr>Why did we do it?</vt:lpstr>
      <vt:lpstr>Electronic books should be the answer</vt:lpstr>
      <vt:lpstr>Where does the problem lie?</vt:lpstr>
      <vt:lpstr>eBook accessibility ‘attrition’</vt:lpstr>
      <vt:lpstr>Motivation</vt:lpstr>
      <vt:lpstr>Alternative formats: the catalogue of interventions?</vt:lpstr>
      <vt:lpstr>Process </vt:lpstr>
      <vt:lpstr>Publisher involvement</vt:lpstr>
      <vt:lpstr>Testing</vt:lpstr>
      <vt:lpstr>The benefits:  </vt:lpstr>
      <vt:lpstr>A common language with publishers</vt:lpstr>
      <vt:lpstr>Individual platform feedback reports</vt:lpstr>
      <vt:lpstr>Individual platform feedback reports example</vt:lpstr>
      <vt:lpstr>Key elements of eBook accessibility</vt:lpstr>
      <vt:lpstr>The future</vt:lpstr>
      <vt:lpstr>Michael Moore: Librarians ‘the most dangerous people in society’</vt:lpstr>
      <vt:lpstr>!</vt:lpstr>
      <vt:lpstr>Effect change</vt:lpstr>
      <vt:lpstr>Links and contact</vt:lpstr>
      <vt:lpstr>Thank you. Any questions?</vt:lpstr>
    </vt:vector>
  </TitlesOfParts>
  <Company>Staffordshire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MCGARVEY Vicki</dc:creator>
  <cp:lastModifiedBy>Maria Campbell</cp:lastModifiedBy>
  <cp:revision>18</cp:revision>
  <dcterms:created xsi:type="dcterms:W3CDTF">2017-02-20T15:12:58Z</dcterms:created>
  <dcterms:modified xsi:type="dcterms:W3CDTF">2017-03-01T12:46:30Z</dcterms:modified>
</cp:coreProperties>
</file>